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593" r:id="rId2"/>
    <p:sldId id="862" r:id="rId3"/>
    <p:sldId id="256" r:id="rId4"/>
    <p:sldId id="852" r:id="rId5"/>
    <p:sldId id="674" r:id="rId6"/>
    <p:sldId id="861" r:id="rId7"/>
    <p:sldId id="856" r:id="rId8"/>
    <p:sldId id="857" r:id="rId9"/>
    <p:sldId id="858" r:id="rId10"/>
    <p:sldId id="859" r:id="rId11"/>
    <p:sldId id="860" r:id="rId12"/>
    <p:sldId id="863" r:id="rId13"/>
    <p:sldId id="864" r:id="rId14"/>
    <p:sldId id="865" r:id="rId15"/>
    <p:sldId id="512" r:id="rId16"/>
  </p:sldIdLst>
  <p:sldSz cx="9144000" cy="6858000" type="screen4x3"/>
  <p:notesSz cx="6797675"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760" autoAdjust="0"/>
    <p:restoredTop sz="94709" autoAdjust="0"/>
  </p:normalViewPr>
  <p:slideViewPr>
    <p:cSldViewPr>
      <p:cViewPr>
        <p:scale>
          <a:sx n="74" d="100"/>
          <a:sy n="74" d="100"/>
        </p:scale>
        <p:origin x="-108" y="-72"/>
      </p:cViewPr>
      <p:guideLst>
        <p:guide orient="horz" pos="2160"/>
        <p:guide pos="2880"/>
      </p:guideLst>
    </p:cSldViewPr>
  </p:slideViewPr>
  <p:notesTextViewPr>
    <p:cViewPr>
      <p:scale>
        <a:sx n="25" d="100"/>
        <a:sy n="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5659" cy="493712"/>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50443" y="1"/>
            <a:ext cx="2945659" cy="493712"/>
          </a:xfrm>
          <a:prstGeom prst="rect">
            <a:avLst/>
          </a:prstGeom>
        </p:spPr>
        <p:txBody>
          <a:bodyPr vert="horz" lIns="91440" tIns="45720" rIns="91440" bIns="45720" rtlCol="0"/>
          <a:lstStyle>
            <a:lvl1pPr algn="r">
              <a:defRPr sz="1200"/>
            </a:lvl1pPr>
          </a:lstStyle>
          <a:p>
            <a:fld id="{607B5C1D-38C9-4BB6-B046-19B21492F928}" type="datetimeFigureOut">
              <a:rPr lang="en-US" smtClean="0"/>
              <a:pPr/>
              <a:t>9/18/2014</a:t>
            </a:fld>
            <a:endParaRPr lang="en-US" dirty="0"/>
          </a:p>
        </p:txBody>
      </p:sp>
      <p:sp>
        <p:nvSpPr>
          <p:cNvPr id="4" name="Footer Placeholder 3"/>
          <p:cNvSpPr>
            <a:spLocks noGrp="1"/>
          </p:cNvSpPr>
          <p:nvPr>
            <p:ph type="ftr" sz="quarter" idx="2"/>
          </p:nvPr>
        </p:nvSpPr>
        <p:spPr>
          <a:xfrm>
            <a:off x="0" y="9378825"/>
            <a:ext cx="2945659" cy="493712"/>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50443" y="9378825"/>
            <a:ext cx="2945659" cy="493712"/>
          </a:xfrm>
          <a:prstGeom prst="rect">
            <a:avLst/>
          </a:prstGeom>
        </p:spPr>
        <p:txBody>
          <a:bodyPr vert="horz" lIns="91440" tIns="45720" rIns="91440" bIns="45720" rtlCol="0" anchor="b"/>
          <a:lstStyle>
            <a:lvl1pPr algn="r">
              <a:defRPr sz="1200"/>
            </a:lvl1pPr>
          </a:lstStyle>
          <a:p>
            <a:fld id="{6AB9AC6E-5A3E-4B30-A922-8FC130AF2E0C}" type="slidenum">
              <a:rPr lang="en-US" smtClean="0"/>
              <a:pPr/>
              <a:t>‹#›</a:t>
            </a:fld>
            <a:endParaRPr lang="en-US" dirty="0"/>
          </a:p>
        </p:txBody>
      </p:sp>
    </p:spTree>
    <p:extLst>
      <p:ext uri="{BB962C8B-B14F-4D97-AF65-F5344CB8AC3E}">
        <p14:creationId xmlns:p14="http://schemas.microsoft.com/office/powerpoint/2010/main" val="19400670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5659" cy="493712"/>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50443" y="1"/>
            <a:ext cx="2945659" cy="493712"/>
          </a:xfrm>
          <a:prstGeom prst="rect">
            <a:avLst/>
          </a:prstGeom>
        </p:spPr>
        <p:txBody>
          <a:bodyPr vert="horz" lIns="91440" tIns="45720" rIns="91440" bIns="45720" rtlCol="0"/>
          <a:lstStyle>
            <a:lvl1pPr algn="r">
              <a:defRPr sz="1200"/>
            </a:lvl1pPr>
          </a:lstStyle>
          <a:p>
            <a:fld id="{D9477FE7-42A1-430C-856F-EC18A66E0792}" type="datetimeFigureOut">
              <a:rPr lang="en-US" smtClean="0"/>
              <a:pPr/>
              <a:t>9/18/2014</a:t>
            </a:fld>
            <a:endParaRPr lang="en-US" dirty="0"/>
          </a:p>
        </p:txBody>
      </p:sp>
      <p:sp>
        <p:nvSpPr>
          <p:cNvPr id="4" name="Slide Image Placeholder 3"/>
          <p:cNvSpPr>
            <a:spLocks noGrp="1" noRot="1" noChangeAspect="1"/>
          </p:cNvSpPr>
          <p:nvPr>
            <p:ph type="sldImg" idx="2"/>
          </p:nvPr>
        </p:nvSpPr>
        <p:spPr>
          <a:xfrm>
            <a:off x="930275" y="739775"/>
            <a:ext cx="4937125" cy="3703638"/>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9768" y="4690269"/>
            <a:ext cx="5438140" cy="444341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378825"/>
            <a:ext cx="2945659" cy="493712"/>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0443" y="9378825"/>
            <a:ext cx="2945659" cy="493712"/>
          </a:xfrm>
          <a:prstGeom prst="rect">
            <a:avLst/>
          </a:prstGeom>
        </p:spPr>
        <p:txBody>
          <a:bodyPr vert="horz" lIns="91440" tIns="45720" rIns="91440" bIns="45720" rtlCol="0" anchor="b"/>
          <a:lstStyle>
            <a:lvl1pPr algn="r">
              <a:defRPr sz="1200"/>
            </a:lvl1pPr>
          </a:lstStyle>
          <a:p>
            <a:fld id="{7E95446C-CE54-4627-AF86-0951E653FB54}" type="slidenum">
              <a:rPr lang="en-US" smtClean="0"/>
              <a:pPr/>
              <a:t>‹#›</a:t>
            </a:fld>
            <a:endParaRPr lang="en-US" dirty="0"/>
          </a:p>
        </p:txBody>
      </p:sp>
    </p:spTree>
    <p:extLst>
      <p:ext uri="{BB962C8B-B14F-4D97-AF65-F5344CB8AC3E}">
        <p14:creationId xmlns:p14="http://schemas.microsoft.com/office/powerpoint/2010/main" val="406026449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20294791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3"/>
          <p:cNvSpPr txBox="1">
            <a:spLocks/>
          </p:cNvSpPr>
          <p:nvPr userDrawn="1"/>
        </p:nvSpPr>
        <p:spPr>
          <a:xfrm>
            <a:off x="0" y="2816231"/>
            <a:ext cx="9144000" cy="2184405"/>
          </a:xfrm>
          <a:prstGeom prst="rect">
            <a:avLst/>
          </a:prstGeom>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endParaRPr lang="fa-IR" sz="4000" dirty="0" smtClean="0">
              <a:solidFill>
                <a:schemeClr val="bg1"/>
              </a:solidFill>
              <a:cs typeface="B Titr" pitchFamily="2" charset="-78"/>
            </a:endParaRPr>
          </a:p>
          <a:p>
            <a:pPr marL="0" marR="0" lvl="0" indent="0" algn="ctr" defTabSz="914400" rtl="1" eaLnBrk="1" fontAlgn="auto" latinLnBrk="0" hangingPunct="1">
              <a:lnSpc>
                <a:spcPct val="100000"/>
              </a:lnSpc>
              <a:spcBef>
                <a:spcPct val="0"/>
              </a:spcBef>
              <a:spcAft>
                <a:spcPts val="0"/>
              </a:spcAft>
              <a:buClrTx/>
              <a:buSzTx/>
              <a:buFontTx/>
              <a:buNone/>
              <a:tabLst/>
              <a:defRPr/>
            </a:pPr>
            <a:r>
              <a:rPr lang="fa-IR" sz="4000" dirty="0" smtClean="0">
                <a:solidFill>
                  <a:schemeClr val="bg1"/>
                </a:solidFill>
                <a:cs typeface="B Titr" pitchFamily="2" charset="-78"/>
              </a:rPr>
              <a:t/>
            </a:r>
            <a:br>
              <a:rPr lang="fa-IR" sz="4000" dirty="0" smtClean="0">
                <a:solidFill>
                  <a:schemeClr val="bg1"/>
                </a:solidFill>
                <a:cs typeface="B Titr" pitchFamily="2" charset="-78"/>
              </a:rPr>
            </a:br>
            <a:endParaRPr kumimoji="0" lang="en-US" sz="4000" b="0" i="0" u="none" strike="noStrike" kern="1200" cap="none" spc="0" normalizeH="0" baseline="0" noProof="0" dirty="0">
              <a:ln>
                <a:noFill/>
              </a:ln>
              <a:solidFill>
                <a:schemeClr val="bg1"/>
              </a:solidFill>
              <a:effectLst/>
              <a:uLnTx/>
              <a:uFillTx/>
              <a:latin typeface="+mj-lt"/>
              <a:ea typeface="+mj-ea"/>
              <a:cs typeface="B Titr" pitchFamily="2" charset="-78"/>
            </a:endParaRPr>
          </a:p>
        </p:txBody>
      </p:sp>
      <p:sp>
        <p:nvSpPr>
          <p:cNvPr id="2" name="Title 1"/>
          <p:cNvSpPr>
            <a:spLocks noGrp="1"/>
          </p:cNvSpPr>
          <p:nvPr>
            <p:ph type="ctrTitle"/>
          </p:nvPr>
        </p:nvSpPr>
        <p:spPr>
          <a:xfrm>
            <a:off x="2214546" y="3214686"/>
            <a:ext cx="5143536" cy="1255711"/>
          </a:xfrm>
          <a:noFill/>
        </p:spPr>
        <p:txBody>
          <a:bodyPr>
            <a:noAutofit/>
          </a:bodyPr>
          <a:lstStyle>
            <a:lvl1pPr algn="ctr">
              <a:defRPr sz="4400" b="1">
                <a:solidFill>
                  <a:schemeClr val="bg1"/>
                </a:solidFill>
                <a:effectLst>
                  <a:outerShdw blurRad="38100" dist="38100" dir="2700000" algn="tl">
                    <a:srgbClr val="000000">
                      <a:alpha val="43137"/>
                    </a:srgbClr>
                  </a:outerShdw>
                </a:effectLst>
                <a:cs typeface="B Nazanin" pitchFamily="2" charset="-78"/>
              </a:defRPr>
            </a:lvl1pPr>
          </a:lstStyle>
          <a:p>
            <a:r>
              <a:rPr lang="en-US" dirty="0" smtClean="0"/>
              <a:t>Click to edit Master title style</a:t>
            </a:r>
            <a:endParaRPr lang="en-US" dirty="0"/>
          </a:p>
        </p:txBody>
      </p:sp>
      <p:sp>
        <p:nvSpPr>
          <p:cNvPr id="12" name="Title 1"/>
          <p:cNvSpPr txBox="1">
            <a:spLocks/>
          </p:cNvSpPr>
          <p:nvPr userDrawn="1"/>
        </p:nvSpPr>
        <p:spPr>
          <a:xfrm>
            <a:off x="2857488" y="5229200"/>
            <a:ext cx="3500462" cy="1107288"/>
          </a:xfrm>
          <a:prstGeom prst="rect">
            <a:avLst/>
          </a:prstGeom>
          <a:no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vert="horz" lIns="91440" tIns="45720" rIns="91440" bIns="45720" rtlCol="0" anchor="ctr">
            <a:noAutofit/>
          </a:bodyPr>
          <a:lstStyle>
            <a:lvl1pPr algn="ctr">
              <a:defRPr sz="4400" b="1">
                <a:solidFill>
                  <a:schemeClr val="bg1"/>
                </a:solidFill>
                <a:effectLst>
                  <a:outerShdw blurRad="38100" dist="38100" dir="2700000" algn="tl">
                    <a:srgbClr val="000000">
                      <a:alpha val="43137"/>
                    </a:srgbClr>
                  </a:outerShdw>
                </a:effectLst>
                <a:cs typeface="B Nazanin" pitchFamily="2" charset="-78"/>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a-IR" sz="1400" b="1" i="0" u="none" strike="noStrike" kern="1200" cap="none" spc="0" normalizeH="0" baseline="0" noProof="0" dirty="0" smtClean="0">
                <a:ln>
                  <a:noFill/>
                </a:ln>
                <a:solidFill>
                  <a:schemeClr val="accent2">
                    <a:lumMod val="75000"/>
                  </a:schemeClr>
                </a:solidFill>
                <a:effectLst/>
                <a:uLnTx/>
                <a:uFillTx/>
                <a:latin typeface="+mj-lt"/>
                <a:ea typeface="+mj-ea"/>
                <a:cs typeface="B Nazanin" pitchFamily="2" charset="-78"/>
              </a:rPr>
              <a:t>ویرایش دوم</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1400" b="1" i="0" u="none" strike="noStrike" kern="1200" cap="none" spc="0" normalizeH="0" baseline="0" noProof="0" dirty="0" smtClean="0">
              <a:ln>
                <a:noFill/>
              </a:ln>
              <a:solidFill>
                <a:schemeClr val="accent2">
                  <a:lumMod val="75000"/>
                </a:schemeClr>
              </a:solidFill>
              <a:effectLst/>
              <a:uLnTx/>
              <a:uFillTx/>
              <a:latin typeface="+mj-lt"/>
              <a:ea typeface="+mj-ea"/>
              <a:cs typeface="B Nazanin" pitchFamily="2" charset="-78"/>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fa-IR" sz="1400" b="1" i="0" u="none" strike="noStrike" kern="1200" cap="none" spc="0" normalizeH="0" baseline="0" noProof="0" dirty="0" smtClean="0">
                <a:ln>
                  <a:noFill/>
                </a:ln>
                <a:solidFill>
                  <a:schemeClr val="accent2">
                    <a:lumMod val="75000"/>
                  </a:schemeClr>
                </a:solidFill>
                <a:effectLst/>
                <a:uLnTx/>
                <a:uFillTx/>
                <a:latin typeface="+mj-lt"/>
                <a:ea typeface="+mj-ea"/>
                <a:cs typeface="B Nazanin" pitchFamily="2" charset="-78"/>
              </a:rPr>
              <a:t>مردادماه1393 </a:t>
            </a:r>
            <a:endParaRPr kumimoji="0" lang="en-US" sz="1400" b="1" i="0" u="none" strike="noStrike" kern="1200" cap="none" spc="0" normalizeH="0" baseline="0" noProof="0" dirty="0">
              <a:ln>
                <a:noFill/>
              </a:ln>
              <a:solidFill>
                <a:schemeClr val="accent2">
                  <a:lumMod val="75000"/>
                </a:schemeClr>
              </a:solidFill>
              <a:effectLst/>
              <a:uLnTx/>
              <a:uFillTx/>
              <a:latin typeface="+mj-lt"/>
              <a:ea typeface="+mj-ea"/>
              <a:cs typeface="B Nazanin" pitchFamily="2" charset="-78"/>
            </a:endParaRP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defRPr lang="en-US" sz="4000" kern="1200">
                <a:solidFill>
                  <a:schemeClr val="bg1"/>
                </a:solidFill>
                <a:latin typeface="+mn-lt"/>
                <a:ea typeface="+mn-ea"/>
                <a:cs typeface="B Titr" pitchFamily="2" charset="-78"/>
              </a:defRPr>
            </a:lvl1pPr>
          </a:lstStyle>
          <a:p>
            <a:pPr marL="0" marR="0" lvl="0" indent="0" algn="ctr" defTabSz="914400" rtl="1"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p>
            <a:fld id="{B0240EA5-27DB-4E93-9F0B-CBE4170397FF}" type="slidenum">
              <a:rPr lang="en-US" smtClean="0"/>
              <a:pPr/>
              <a:t>‹#›</a:t>
            </a:fld>
            <a:endParaRPr lang="en-US" dirty="0"/>
          </a:p>
        </p:txBody>
      </p:sp>
      <p:pic>
        <p:nvPicPr>
          <p:cNvPr id="7" name="Picture 4" descr="0333"/>
          <p:cNvPicPr>
            <a:picLocks noChangeAspect="1" noChangeArrowheads="1" noCrop="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68344" y="9128"/>
            <a:ext cx="1475656" cy="1403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32" y="-71462"/>
            <a:ext cx="7358114" cy="1428736"/>
          </a:xfrm>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defRPr lang="en-US" sz="4000" kern="1200" smtClean="0">
                <a:solidFill>
                  <a:schemeClr val="bg1"/>
                </a:solidFill>
                <a:latin typeface="+mn-lt"/>
                <a:ea typeface="+mn-ea"/>
                <a:cs typeface="B Titr" pitchFamily="2" charset="-78"/>
              </a:defRPr>
            </a:lvl1pPr>
          </a:lstStyle>
          <a:p>
            <a:pPr marL="0" marR="0" lvl="0" indent="0" algn="ctr" defTabSz="914400" rtl="1"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a:p>
        </p:txBody>
      </p:sp>
      <p:sp>
        <p:nvSpPr>
          <p:cNvPr id="4" name="Slide Number Placeholder 3"/>
          <p:cNvSpPr>
            <a:spLocks noGrp="1"/>
          </p:cNvSpPr>
          <p:nvPr>
            <p:ph type="sldNum" sz="quarter" idx="11"/>
          </p:nvPr>
        </p:nvSpPr>
        <p:spPr/>
        <p:txBody>
          <a:bodyPr/>
          <a:lstStyle/>
          <a:p>
            <a:fld id="{B0240EA5-27DB-4E93-9F0B-CBE4170397FF}" type="slidenum">
              <a:rPr lang="en-US" smtClean="0"/>
              <a:pPr/>
              <a:t>‹#›</a:t>
            </a:fld>
            <a:endParaRPr lang="en-US" dirty="0"/>
          </a:p>
        </p:txBody>
      </p:sp>
      <p:pic>
        <p:nvPicPr>
          <p:cNvPr id="5" name="Picture 2" descr="Arm Rahpooyan"/>
          <p:cNvPicPr>
            <a:picLocks noChangeAspect="1" noChangeArrowheads="1"/>
          </p:cNvPicPr>
          <p:nvPr userDrawn="1"/>
        </p:nvPicPr>
        <p:blipFill>
          <a:blip r:embed="rId2" cstate="print"/>
          <a:srcRect/>
          <a:stretch>
            <a:fillRect/>
          </a:stretch>
        </p:blipFill>
        <p:spPr bwMode="auto">
          <a:xfrm>
            <a:off x="7824750" y="71438"/>
            <a:ext cx="1247844" cy="1500174"/>
          </a:xfrm>
          <a:prstGeom prst="rect">
            <a:avLst/>
          </a:prstGeom>
          <a:noFill/>
          <a:ln w="9525">
            <a:noFill/>
            <a:miter lim="800000"/>
            <a:headEnd/>
            <a:tailEnd/>
          </a:ln>
        </p:spPr>
      </p:pic>
    </p:spTree>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7643834" cy="1428736"/>
          </a:xfrm>
          <a:prstGeom prst="rect">
            <a:avLst/>
          </a:prstGeom>
        </p:spPr>
        <p:style>
          <a:lnRef idx="0">
            <a:schemeClr val="accent3"/>
          </a:lnRef>
          <a:fillRef idx="3">
            <a:schemeClr val="accent3"/>
          </a:fillRef>
          <a:effectRef idx="3">
            <a:schemeClr val="accent3"/>
          </a:effectRef>
          <a:fontRef idx="none"/>
        </p:style>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928662" y="1600200"/>
            <a:ext cx="7758138"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3"/>
          </p:nvPr>
        </p:nvSpPr>
        <p:spPr>
          <a:xfrm>
            <a:off x="714348" y="6356350"/>
            <a:ext cx="5305452" cy="365125"/>
          </a:xfrm>
          <a:prstGeom prst="rect">
            <a:avLst/>
          </a:prstGeom>
        </p:spPr>
        <p:txBody>
          <a:bodyPr vert="horz" lIns="91440" tIns="45720" rIns="91440" bIns="45720" rtlCol="0" anchor="ctr"/>
          <a:lstStyle>
            <a:lvl1pPr algn="r">
              <a:defRPr sz="1200" b="1">
                <a:solidFill>
                  <a:srgbClr val="C00000"/>
                </a:solidFill>
                <a:cs typeface="B Nazanin" pitchFamily="2" charset="-78"/>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240EA5-27DB-4E93-9F0B-CBE4170397FF}"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ransition/>
  <p:hf hdr="0" ftr="0" dt="0"/>
  <p:txStyles>
    <p:titleStyle>
      <a:lvl1pPr algn="ctr" defTabSz="914400" rtl="0" eaLnBrk="1" latinLnBrk="0" hangingPunct="1">
        <a:spcBef>
          <a:spcPct val="0"/>
        </a:spcBef>
        <a:buNone/>
        <a:defRPr sz="3600" kern="1200">
          <a:solidFill>
            <a:schemeClr val="tx1"/>
          </a:solidFill>
          <a:latin typeface="+mj-lt"/>
          <a:ea typeface="+mj-ea"/>
          <a:cs typeface="B Nazanin" pitchFamily="2" charset="-78"/>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B Nazanin" pitchFamily="2" charset="-78"/>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B Nazanin" pitchFamily="2" charset="-78"/>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B Nazanin" pitchFamily="2" charset="-78"/>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B Nazanin" pitchFamily="2" charset="-78"/>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B Nazanin" pitchFamily="2" charset="-7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3780" name="Picture 4" descr="bism1"/>
          <p:cNvPicPr>
            <a:picLocks noGrp="1" noChangeAspect="1" noChangeArrowheads="1"/>
          </p:cNvPicPr>
          <p:nvPr>
            <p:ph type="title"/>
          </p:nvPr>
        </p:nvPicPr>
        <p:blipFill>
          <a:blip r:embed="rId3" cstate="print"/>
          <a:stretch>
            <a:fillRect/>
          </a:stretch>
        </p:blipFill>
        <p:spPr>
          <a:xfrm>
            <a:off x="1500166" y="285729"/>
            <a:ext cx="5643602" cy="1479756"/>
          </a:xfrm>
          <a:noFill/>
        </p:spPr>
      </p:pic>
      <p:sp>
        <p:nvSpPr>
          <p:cNvPr id="4" name="Rectangle 3"/>
          <p:cNvSpPr/>
          <p:nvPr/>
        </p:nvSpPr>
        <p:spPr>
          <a:xfrm>
            <a:off x="7786710" y="0"/>
            <a:ext cx="1357290" cy="15716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44.jpg"/>
          <p:cNvPicPr>
            <a:picLocks noChangeAspect="1"/>
          </p:cNvPicPr>
          <p:nvPr/>
        </p:nvPicPr>
        <p:blipFill>
          <a:blip r:embed="rId4" cstate="print"/>
          <a:stretch>
            <a:fillRect/>
          </a:stretch>
        </p:blipFill>
        <p:spPr>
          <a:xfrm>
            <a:off x="2087564" y="2000240"/>
            <a:ext cx="3913196" cy="1214446"/>
          </a:xfrm>
          <a:prstGeom prst="rect">
            <a:avLst/>
          </a:prstGeom>
        </p:spPr>
      </p:pic>
      <p:pic>
        <p:nvPicPr>
          <p:cNvPr id="7" name="Picture 6" descr="imam-reza-www.yasgroup.ir-13.jpg"/>
          <p:cNvPicPr>
            <a:picLocks noChangeAspect="1"/>
          </p:cNvPicPr>
          <p:nvPr/>
        </p:nvPicPr>
        <p:blipFill>
          <a:blip r:embed="rId5" cstate="print"/>
          <a:stretch>
            <a:fillRect/>
          </a:stretch>
        </p:blipFill>
        <p:spPr>
          <a:xfrm>
            <a:off x="357158" y="3714752"/>
            <a:ext cx="3571900" cy="2357454"/>
          </a:xfrm>
          <a:prstGeom prst="rect">
            <a:avLst/>
          </a:prstGeom>
        </p:spPr>
      </p:pic>
      <p:pic>
        <p:nvPicPr>
          <p:cNvPr id="8" name="Picture 7" descr="12992-47387.jpg"/>
          <p:cNvPicPr>
            <a:picLocks noChangeAspect="1"/>
          </p:cNvPicPr>
          <p:nvPr/>
        </p:nvPicPr>
        <p:blipFill>
          <a:blip r:embed="rId6" cstate="print"/>
          <a:stretch>
            <a:fillRect/>
          </a:stretch>
        </p:blipFill>
        <p:spPr>
          <a:xfrm>
            <a:off x="4865526" y="3800491"/>
            <a:ext cx="3492688" cy="227171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03780"/>
                                        </p:tgtEl>
                                        <p:attrNameLst>
                                          <p:attrName>style.visibility</p:attrName>
                                        </p:attrNameLst>
                                      </p:cBhvr>
                                      <p:to>
                                        <p:strVal val="visible"/>
                                      </p:to>
                                    </p:set>
                                    <p:animEffect transition="in" filter="fade">
                                      <p:cBhvr>
                                        <p:cTn id="7" dur="2000"/>
                                        <p:tgtEl>
                                          <p:spTgt spid="2037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4" y="0"/>
            <a:ext cx="7643834" cy="908720"/>
          </a:xfrm>
        </p:spPr>
        <p:style>
          <a:lnRef idx="0">
            <a:schemeClr val="dk1"/>
          </a:lnRef>
          <a:fillRef idx="3">
            <a:schemeClr val="dk1"/>
          </a:fillRef>
          <a:effectRef idx="3">
            <a:schemeClr val="dk1"/>
          </a:effectRef>
          <a:fontRef idx="minor">
            <a:schemeClr val="lt1"/>
          </a:fontRef>
        </p:style>
        <p:txBody>
          <a:bodyPr/>
          <a:lstStyle/>
          <a:p>
            <a:r>
              <a:rPr lang="fa-IR" sz="2800" b="1" dirty="0" smtClean="0"/>
              <a:t>سطح نظام ولایی</a:t>
            </a:r>
            <a:endParaRPr lang="en-US" sz="2800" dirty="0"/>
          </a:p>
        </p:txBody>
      </p:sp>
      <p:grpSp>
        <p:nvGrpSpPr>
          <p:cNvPr id="7" name="Group 6"/>
          <p:cNvGrpSpPr/>
          <p:nvPr/>
        </p:nvGrpSpPr>
        <p:grpSpPr>
          <a:xfrm>
            <a:off x="1907704" y="5013176"/>
            <a:ext cx="7200800" cy="1800200"/>
            <a:chOff x="1907704" y="5013176"/>
            <a:chExt cx="7200800" cy="1800200"/>
          </a:xfrm>
        </p:grpSpPr>
        <p:sp>
          <p:nvSpPr>
            <p:cNvPr id="3" name="Rounded Rectangle 2"/>
            <p:cNvSpPr/>
            <p:nvPr/>
          </p:nvSpPr>
          <p:spPr>
            <a:xfrm>
              <a:off x="7164288" y="5013376"/>
              <a:ext cx="1944216" cy="1800000"/>
            </a:xfrm>
            <a:prstGeom prst="round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1" anchor="ctr"/>
            <a:lstStyle/>
            <a:p>
              <a:pPr algn="ctr" rtl="1">
                <a:lnSpc>
                  <a:spcPct val="150000"/>
                </a:lnSpc>
              </a:pPr>
              <a:r>
                <a:rPr lang="fa-IR" dirty="0" smtClean="0">
                  <a:cs typeface="B Titr" panose="00000700000000000000" pitchFamily="2" charset="-78"/>
                </a:rPr>
                <a:t>خودی متاخر</a:t>
              </a:r>
              <a:endParaRPr lang="fa-IR" dirty="0">
                <a:cs typeface="B Titr" panose="00000700000000000000" pitchFamily="2" charset="-78"/>
              </a:endParaRPr>
            </a:p>
          </p:txBody>
        </p:sp>
        <p:sp>
          <p:nvSpPr>
            <p:cNvPr id="8" name="Rounded Rectangle 7"/>
            <p:cNvSpPr/>
            <p:nvPr/>
          </p:nvSpPr>
          <p:spPr>
            <a:xfrm>
              <a:off x="1907704" y="5013176"/>
              <a:ext cx="5184576" cy="1800200"/>
            </a:xfrm>
            <a:prstGeom prst="roundRect">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1" anchor="ctr"/>
            <a:lstStyle/>
            <a:p>
              <a:pPr algn="ctr" rtl="1"/>
              <a:r>
                <a:rPr lang="fa-IR" sz="1300" b="1" dirty="0">
                  <a:cs typeface="B Nazanin" panose="00000400000000000000" pitchFamily="2" charset="-78"/>
                </a:rPr>
                <a:t>1. عقب افتاده از ولایت فقیه </a:t>
              </a:r>
              <a:r>
                <a:rPr lang="fa-IR" sz="1300" b="1" dirty="0" smtClean="0">
                  <a:cs typeface="B Nazanin" panose="00000400000000000000" pitchFamily="2" charset="-78"/>
                </a:rPr>
                <a:t> </a:t>
              </a:r>
              <a:r>
                <a:rPr lang="fa-IR" sz="1300" b="1" dirty="0">
                  <a:cs typeface="B Nazanin" panose="00000400000000000000" pitchFamily="2" charset="-78"/>
                </a:rPr>
                <a:t>2. اقتباس از الگوی توسعه غربی 3. جریان سازش با </a:t>
              </a:r>
              <a:r>
                <a:rPr lang="fa-IR" sz="1300" b="1" dirty="0" smtClean="0">
                  <a:cs typeface="B Nazanin" panose="00000400000000000000" pitchFamily="2" charset="-78"/>
                </a:rPr>
                <a:t>سلطه گران </a:t>
              </a:r>
              <a:r>
                <a:rPr lang="fa-IR" sz="1300" b="1" dirty="0">
                  <a:cs typeface="B Nazanin" panose="00000400000000000000" pitchFamily="2" charset="-78"/>
                </a:rPr>
                <a:t>با قبول نظم ظالمانه حاکم سلطه در جهان و پیگیری زیست مسالمت آمیز با دنیای غرب به رهبری آمریکا  4. فراموش‌کردن جهت‌گیری نهضت حضرت امام(ره) و عدول از آرمان های امام راحل و عدم پایبندی جدی به آرمان ها و شعارهای انقلاب اسلامی 5. روایت لیبرال از انقلاب اسلامی و ترویج سبک زندگی رفاه‌زده و غربی 6. در عرصه جهانی سلطه پذیر و در جهان اسلام نیز پیگیر تحقق الگوی اسلام سکولار هستند. 7.حداکثر افق فراروی ایران را کشوری با تاثیرات متوسط منطقه ای آنهم به شرط همراهی با نظام سلطه و با اجازه ایشان می دانند. 8. نفی فتنه سال 1388 و حمایت تلویحی از </a:t>
              </a:r>
              <a:r>
                <a:rPr lang="fa-IR" sz="1300" b="1" dirty="0" smtClean="0">
                  <a:cs typeface="B Nazanin" panose="00000400000000000000" pitchFamily="2" charset="-78"/>
                </a:rPr>
                <a:t>فتنه</a:t>
              </a:r>
              <a:r>
                <a:rPr lang="en-US" sz="1300" b="1" dirty="0" smtClean="0">
                  <a:cs typeface="B Nazanin" panose="00000400000000000000" pitchFamily="2" charset="-78"/>
                </a:rPr>
                <a:t> </a:t>
              </a:r>
              <a:r>
                <a:rPr lang="fa-IR" sz="1300" b="1" dirty="0" smtClean="0">
                  <a:cs typeface="B Nazanin" panose="00000400000000000000" pitchFamily="2" charset="-78"/>
                </a:rPr>
                <a:t>گران </a:t>
              </a:r>
              <a:endParaRPr lang="fa-IR" sz="1300" b="1" dirty="0">
                <a:cs typeface="B Nazanin" panose="00000400000000000000" pitchFamily="2" charset="-78"/>
              </a:endParaRPr>
            </a:p>
          </p:txBody>
        </p:sp>
      </p:grpSp>
      <p:grpSp>
        <p:nvGrpSpPr>
          <p:cNvPr id="12" name="Group 11"/>
          <p:cNvGrpSpPr/>
          <p:nvPr/>
        </p:nvGrpSpPr>
        <p:grpSpPr>
          <a:xfrm>
            <a:off x="1892358" y="3138011"/>
            <a:ext cx="7200800" cy="1800200"/>
            <a:chOff x="1907704" y="5013176"/>
            <a:chExt cx="7200800" cy="1800200"/>
          </a:xfrm>
        </p:grpSpPr>
        <p:sp>
          <p:nvSpPr>
            <p:cNvPr id="13" name="Rounded Rectangle 12"/>
            <p:cNvSpPr/>
            <p:nvPr/>
          </p:nvSpPr>
          <p:spPr>
            <a:xfrm>
              <a:off x="7164288" y="5013376"/>
              <a:ext cx="1944216" cy="1800000"/>
            </a:xfrm>
            <a:prstGeom prst="roundRect">
              <a:avLst/>
            </a:prstGeom>
          </p:spPr>
          <p:style>
            <a:lnRef idx="0">
              <a:schemeClr val="accent3"/>
            </a:lnRef>
            <a:fillRef idx="3">
              <a:schemeClr val="accent3"/>
            </a:fillRef>
            <a:effectRef idx="3">
              <a:schemeClr val="accent3"/>
            </a:effectRef>
            <a:fontRef idx="minor">
              <a:schemeClr val="lt1"/>
            </a:fontRef>
          </p:style>
          <p:txBody>
            <a:bodyPr lIns="36000" tIns="36000" rIns="36000" bIns="36000" rtlCol="1" anchor="ctr"/>
            <a:lstStyle/>
            <a:p>
              <a:pPr algn="ctr"/>
              <a:r>
                <a:rPr lang="fa-IR" dirty="0" smtClean="0">
                  <a:cs typeface="B Titr" panose="00000700000000000000" pitchFamily="2" charset="-78"/>
                </a:rPr>
                <a:t>خودی ملازم</a:t>
              </a:r>
              <a:endParaRPr lang="fa-IR" dirty="0">
                <a:cs typeface="B Titr" panose="00000700000000000000" pitchFamily="2" charset="-78"/>
              </a:endParaRPr>
            </a:p>
          </p:txBody>
        </p:sp>
        <p:sp>
          <p:nvSpPr>
            <p:cNvPr id="14" name="Rounded Rectangle 13"/>
            <p:cNvSpPr/>
            <p:nvPr/>
          </p:nvSpPr>
          <p:spPr>
            <a:xfrm>
              <a:off x="1907704" y="5013176"/>
              <a:ext cx="5184576" cy="1800200"/>
            </a:xfrm>
            <a:prstGeom prst="roundRect">
              <a:avLst/>
            </a:prstGeom>
          </p:spPr>
          <p:style>
            <a:lnRef idx="1">
              <a:schemeClr val="accent3"/>
            </a:lnRef>
            <a:fillRef idx="2">
              <a:schemeClr val="accent3"/>
            </a:fillRef>
            <a:effectRef idx="1">
              <a:schemeClr val="accent3"/>
            </a:effectRef>
            <a:fontRef idx="minor">
              <a:schemeClr val="dk1"/>
            </a:fontRef>
          </p:style>
          <p:txBody>
            <a:bodyPr lIns="36000" tIns="36000" rIns="36000" bIns="36000" rtlCol="1" anchor="ctr"/>
            <a:lstStyle/>
            <a:p>
              <a:pPr algn="ctr"/>
              <a:r>
                <a:rPr lang="fa-IR" sz="1400" b="1" dirty="0">
                  <a:cs typeface="B Nazanin" panose="00000400000000000000" pitchFamily="2" charset="-78"/>
                </a:rPr>
                <a:t>1. همراهی با ولایت </a:t>
              </a:r>
              <a:r>
                <a:rPr lang="fa-IR" sz="1400" b="1">
                  <a:cs typeface="B Nazanin" panose="00000400000000000000" pitchFamily="2" charset="-78"/>
                </a:rPr>
                <a:t>فقیه </a:t>
              </a:r>
              <a:r>
                <a:rPr lang="fa-IR" sz="1400" b="1" smtClean="0">
                  <a:cs typeface="B Nazanin" panose="00000400000000000000" pitchFamily="2" charset="-78"/>
                </a:rPr>
                <a:t>2</a:t>
              </a:r>
              <a:r>
                <a:rPr lang="fa-IR" sz="1400" b="1" dirty="0">
                  <a:cs typeface="B Nazanin" panose="00000400000000000000" pitchFamily="2" charset="-78"/>
                </a:rPr>
                <a:t>. اعتقاد به باورهای انقلاب اسلامی و پیگی پیگیری تحقق آرمانهای آن  3. سلطه ستیز و مخالف سیاستهای استکباری نظام سلطه و مقابله مدبرانه با آن 4. فرض دانستن دفاع از مظلومین و مستضعفین جهان  5. بدنبال ساخت جامعه ای الگو و اسلامی بر اساس الگوی پیشرفت اسلامی  6. پیگیری تحقق تمدن اسلامی</a:t>
              </a:r>
            </a:p>
          </p:txBody>
        </p:sp>
      </p:grpSp>
      <p:grpSp>
        <p:nvGrpSpPr>
          <p:cNvPr id="15" name="Group 14"/>
          <p:cNvGrpSpPr/>
          <p:nvPr/>
        </p:nvGrpSpPr>
        <p:grpSpPr>
          <a:xfrm>
            <a:off x="1892358" y="1268760"/>
            <a:ext cx="7200800" cy="1800200"/>
            <a:chOff x="1907704" y="5013176"/>
            <a:chExt cx="7200800" cy="1800200"/>
          </a:xfrm>
        </p:grpSpPr>
        <p:sp>
          <p:nvSpPr>
            <p:cNvPr id="16" name="Rounded Rectangle 15"/>
            <p:cNvSpPr/>
            <p:nvPr/>
          </p:nvSpPr>
          <p:spPr>
            <a:xfrm>
              <a:off x="7164288" y="5013376"/>
              <a:ext cx="1944216" cy="1800000"/>
            </a:xfrm>
            <a:prstGeom prst="roundRect">
              <a:avLst/>
            </a:prstGeom>
          </p:spPr>
          <p:style>
            <a:lnRef idx="0">
              <a:schemeClr val="accent2"/>
            </a:lnRef>
            <a:fillRef idx="3">
              <a:schemeClr val="accent2"/>
            </a:fillRef>
            <a:effectRef idx="3">
              <a:schemeClr val="accent2"/>
            </a:effectRef>
            <a:fontRef idx="minor">
              <a:schemeClr val="lt1"/>
            </a:fontRef>
          </p:style>
          <p:txBody>
            <a:bodyPr lIns="36000" tIns="36000" rIns="36000" bIns="36000" rtlCol="1" anchor="ctr"/>
            <a:lstStyle/>
            <a:p>
              <a:pPr algn="ctr"/>
              <a:r>
                <a:rPr lang="fa-IR" dirty="0" smtClean="0">
                  <a:cs typeface="B Titr" panose="00000700000000000000" pitchFamily="2" charset="-78"/>
                </a:rPr>
                <a:t>خودی متقدم</a:t>
              </a:r>
              <a:endParaRPr lang="fa-IR" dirty="0">
                <a:cs typeface="B Titr" panose="00000700000000000000" pitchFamily="2" charset="-78"/>
              </a:endParaRPr>
            </a:p>
          </p:txBody>
        </p:sp>
        <p:sp>
          <p:nvSpPr>
            <p:cNvPr id="17" name="Rounded Rectangle 16"/>
            <p:cNvSpPr/>
            <p:nvPr/>
          </p:nvSpPr>
          <p:spPr>
            <a:xfrm>
              <a:off x="1907704" y="5013176"/>
              <a:ext cx="5184576" cy="1800200"/>
            </a:xfrm>
            <a:prstGeom prst="roundRect">
              <a:avLst/>
            </a:prstGeom>
          </p:spPr>
          <p:style>
            <a:lnRef idx="1">
              <a:schemeClr val="accent2"/>
            </a:lnRef>
            <a:fillRef idx="2">
              <a:schemeClr val="accent2"/>
            </a:fillRef>
            <a:effectRef idx="1">
              <a:schemeClr val="accent2"/>
            </a:effectRef>
            <a:fontRef idx="minor">
              <a:schemeClr val="dk1"/>
            </a:fontRef>
          </p:style>
          <p:txBody>
            <a:bodyPr lIns="36000" tIns="36000" rIns="36000" bIns="36000" rtlCol="1" anchor="ctr"/>
            <a:lstStyle/>
            <a:p>
              <a:pPr algn="ctr" rtl="1"/>
              <a:r>
                <a:rPr lang="fa-IR" sz="1400" b="1" dirty="0">
                  <a:cs typeface="B Nazanin" panose="00000400000000000000" pitchFamily="2" charset="-78"/>
                </a:rPr>
                <a:t>1. جلو افتاده نسبت به ولایت فقیه </a:t>
              </a:r>
              <a:r>
                <a:rPr lang="fa-IR" sz="1400" b="1" dirty="0" smtClean="0">
                  <a:cs typeface="B Nazanin" panose="00000400000000000000" pitchFamily="2" charset="-78"/>
                </a:rPr>
                <a:t>2</a:t>
              </a:r>
              <a:r>
                <a:rPr lang="fa-IR" sz="1400" b="1" dirty="0">
                  <a:cs typeface="B Nazanin" panose="00000400000000000000" pitchFamily="2" charset="-78"/>
                </a:rPr>
                <a:t>. دارای حرکتهای غیر منطقی و بی مبنا و برخوردار از حرکت های سینوسی و بدون داشتن الگوی پیشرفت و توسعه خاص 3. عدم کمک به تحقق شعارهای اساسی انقلاب با حرکتهای شعارگونه و احساسی  4. زدن آسیب جدی به جبهه انقلاب و بویژه به وحدت خودیهای ملازم  5. در سطح جهانی به ظاهر سلطه ستیز بوده ولی بدنبال ارتباط پنهانی با آمریکا هستند. 6. بدنبال رسالت های جهانی با تشکیل جبهه محرومین</a:t>
              </a:r>
            </a:p>
          </p:txBody>
        </p:sp>
      </p:grpSp>
      <p:sp>
        <p:nvSpPr>
          <p:cNvPr id="18" name="Pentagon 17"/>
          <p:cNvSpPr/>
          <p:nvPr/>
        </p:nvSpPr>
        <p:spPr>
          <a:xfrm rot="5400000">
            <a:off x="-1859875" y="3105768"/>
            <a:ext cx="5589240" cy="1915224"/>
          </a:xfrm>
          <a:prstGeom prst="homePlate">
            <a:avLst>
              <a:gd name="adj" fmla="val 14749"/>
            </a:avLst>
          </a:prstGeom>
        </p:spPr>
        <p:style>
          <a:lnRef idx="0">
            <a:schemeClr val="accent6"/>
          </a:lnRef>
          <a:fillRef idx="3">
            <a:schemeClr val="accent6"/>
          </a:fillRef>
          <a:effectRef idx="3">
            <a:schemeClr val="accent6"/>
          </a:effectRef>
          <a:fontRef idx="minor">
            <a:schemeClr val="lt1"/>
          </a:fontRef>
        </p:style>
        <p:txBody>
          <a:bodyPr vert="vert270" lIns="36000" tIns="36000" rIns="36000" bIns="36000" rtlCol="1" anchor="ctr"/>
          <a:lstStyle/>
          <a:p>
            <a:pPr algn="ctr" rtl="1"/>
            <a:r>
              <a:rPr lang="fa-IR" sz="1400" b="1" dirty="0">
                <a:cs typeface="B Nazanin" panose="00000400000000000000" pitchFamily="2" charset="-78"/>
              </a:rPr>
              <a:t>1. پرهیز از دشمن انگاری این سه گروه نسبت به یکدیگر  2. رقابت سیاسی سالم با هم برای کسب پیروزی در انتخابات ها 3. همکاری و مشارکت در ساختن ایران اسلامی با الگوی درست پیشرفت اسلامی  4. وحدت در دفاع از مصالح عمومی(دفاع از </a:t>
            </a:r>
            <a:r>
              <a:rPr lang="fa-IR" sz="1400" b="1" dirty="0" smtClean="0">
                <a:cs typeface="B Nazanin" panose="00000400000000000000" pitchFamily="2" charset="-78"/>
              </a:rPr>
              <a:t>فن آوری هسته ای </a:t>
            </a:r>
            <a:r>
              <a:rPr lang="fa-IR" sz="1400" b="1" dirty="0">
                <a:cs typeface="B Nazanin" panose="00000400000000000000" pitchFamily="2" charset="-78"/>
              </a:rPr>
              <a:t>و ..) و در مقابل دشمن انقلاب اسلامی و ایران عزیز(تهدید دشمنان </a:t>
            </a:r>
            <a:r>
              <a:rPr lang="fa-IR" sz="1400" b="1" dirty="0" smtClean="0">
                <a:cs typeface="B Nazanin" panose="00000400000000000000" pitchFamily="2" charset="-78"/>
              </a:rPr>
              <a:t>داخلی </a:t>
            </a:r>
            <a:r>
              <a:rPr lang="fa-IR" sz="1400" b="1" dirty="0">
                <a:cs typeface="B Nazanin" panose="00000400000000000000" pitchFamily="2" charset="-78"/>
              </a:rPr>
              <a:t>و خارجی و...) برای جلوگیری از </a:t>
            </a:r>
            <a:r>
              <a:rPr lang="fa-IR" sz="1400" b="1" dirty="0" smtClean="0">
                <a:cs typeface="B Nazanin" panose="00000400000000000000" pitchFamily="2" charset="-78"/>
              </a:rPr>
              <a:t>آسیب پذیری </a:t>
            </a:r>
            <a:r>
              <a:rPr lang="fa-IR" sz="1400" b="1" dirty="0">
                <a:cs typeface="B Nazanin" panose="00000400000000000000" pitchFamily="2" charset="-78"/>
              </a:rPr>
              <a:t>و رخنه در صفوف ملت برابر بیگانگان 5. ضرورت پرهیز همه </a:t>
            </a:r>
            <a:r>
              <a:rPr lang="fa-IR" sz="1400" b="1" dirty="0" smtClean="0">
                <a:cs typeface="B Nazanin" panose="00000400000000000000" pitchFamily="2" charset="-78"/>
              </a:rPr>
              <a:t>خودی ها </a:t>
            </a:r>
            <a:r>
              <a:rPr lang="fa-IR" sz="1400" b="1" dirty="0">
                <a:cs typeface="B Nazanin" panose="00000400000000000000" pitchFamily="2" charset="-78"/>
              </a:rPr>
              <a:t>از نزدیکی به </a:t>
            </a:r>
            <a:r>
              <a:rPr lang="fa-IR" sz="1400" b="1" dirty="0" smtClean="0">
                <a:cs typeface="B Nazanin" panose="00000400000000000000" pitchFamily="2" charset="-78"/>
              </a:rPr>
              <a:t>غیرخودی</a:t>
            </a:r>
            <a:r>
              <a:rPr lang="en-US" sz="1400" b="1" dirty="0" smtClean="0">
                <a:cs typeface="B Nazanin" panose="00000400000000000000" pitchFamily="2" charset="-78"/>
              </a:rPr>
              <a:t> </a:t>
            </a:r>
            <a:r>
              <a:rPr lang="fa-IR" sz="1400" b="1" dirty="0" smtClean="0">
                <a:cs typeface="B Nazanin" panose="00000400000000000000" pitchFamily="2" charset="-78"/>
              </a:rPr>
              <a:t>ها </a:t>
            </a:r>
            <a:r>
              <a:rPr lang="fa-IR" sz="1400" b="1" dirty="0">
                <a:cs typeface="B Nazanin" panose="00000400000000000000" pitchFamily="2" charset="-78"/>
              </a:rPr>
              <a:t>و دشمن بویژه آمریکا 6. تذکر به </a:t>
            </a:r>
            <a:r>
              <a:rPr lang="fa-IR" sz="1400" b="1" dirty="0" smtClean="0">
                <a:cs typeface="B Nazanin" panose="00000400000000000000" pitchFamily="2" charset="-78"/>
              </a:rPr>
              <a:t>خودی های </a:t>
            </a:r>
            <a:r>
              <a:rPr lang="fa-IR" sz="1400" b="1" dirty="0">
                <a:cs typeface="B Nazanin" panose="00000400000000000000" pitchFamily="2" charset="-78"/>
              </a:rPr>
              <a:t>همراه و همنوا با دشمنان انقلاب اسلامی بخصوص آمریکا و در صورت عدم تجدید نظراین عناصر، متهم نمودن آنها به نفاق، دوری از ایشان و آگاهی مردم نسبت به چهره واقعی آنها</a:t>
            </a:r>
          </a:p>
        </p:txBody>
      </p:sp>
    </p:spTree>
    <p:extLst>
      <p:ext uri="{BB962C8B-B14F-4D97-AF65-F5344CB8AC3E}">
        <p14:creationId xmlns:p14="http://schemas.microsoft.com/office/powerpoint/2010/main" val="297768939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500" fill="hold"/>
                                        <p:tgtEl>
                                          <p:spTgt spid="12"/>
                                        </p:tgtEl>
                                        <p:attrNameLst>
                                          <p:attrName>ppt_w</p:attrName>
                                        </p:attrNameLst>
                                      </p:cBhvr>
                                      <p:tavLst>
                                        <p:tav tm="0">
                                          <p:val>
                                            <p:fltVal val="0"/>
                                          </p:val>
                                        </p:tav>
                                        <p:tav tm="100000">
                                          <p:val>
                                            <p:strVal val="#ppt_w"/>
                                          </p:val>
                                        </p:tav>
                                      </p:tavLst>
                                    </p:anim>
                                    <p:anim calcmode="lin" valueType="num">
                                      <p:cBhvr>
                                        <p:cTn id="22" dur="500" fill="hold"/>
                                        <p:tgtEl>
                                          <p:spTgt spid="12"/>
                                        </p:tgtEl>
                                        <p:attrNameLst>
                                          <p:attrName>ppt_h</p:attrName>
                                        </p:attrNameLst>
                                      </p:cBhvr>
                                      <p:tavLst>
                                        <p:tav tm="0">
                                          <p:val>
                                            <p:fltVal val="0"/>
                                          </p:val>
                                        </p:tav>
                                        <p:tav tm="100000">
                                          <p:val>
                                            <p:strVal val="#ppt_h"/>
                                          </p:val>
                                        </p:tav>
                                      </p:tavLst>
                                    </p:anim>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anim calcmode="lin" valueType="num">
                                      <p:cBhvr>
                                        <p:cTn id="28" dur="500" fill="hold"/>
                                        <p:tgtEl>
                                          <p:spTgt spid="18"/>
                                        </p:tgtEl>
                                        <p:attrNameLst>
                                          <p:attrName>ppt_w</p:attrName>
                                        </p:attrNameLst>
                                      </p:cBhvr>
                                      <p:tavLst>
                                        <p:tav tm="0">
                                          <p:val>
                                            <p:fltVal val="0"/>
                                          </p:val>
                                        </p:tav>
                                        <p:tav tm="100000">
                                          <p:val>
                                            <p:strVal val="#ppt_w"/>
                                          </p:val>
                                        </p:tav>
                                      </p:tavLst>
                                    </p:anim>
                                    <p:anim calcmode="lin" valueType="num">
                                      <p:cBhvr>
                                        <p:cTn id="29" dur="500" fill="hold"/>
                                        <p:tgtEl>
                                          <p:spTgt spid="18"/>
                                        </p:tgtEl>
                                        <p:attrNameLst>
                                          <p:attrName>ppt_h</p:attrName>
                                        </p:attrNameLst>
                                      </p:cBhvr>
                                      <p:tavLst>
                                        <p:tav tm="0">
                                          <p:val>
                                            <p:fltVal val="0"/>
                                          </p:val>
                                        </p:tav>
                                        <p:tav tm="100000">
                                          <p:val>
                                            <p:strVal val="#ppt_h"/>
                                          </p:val>
                                        </p:tav>
                                      </p:tavLst>
                                    </p:anim>
                                    <p:animEffect transition="in" filter="fade">
                                      <p:cBhvr>
                                        <p:cTn id="3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4" y="0"/>
            <a:ext cx="7643834" cy="908720"/>
          </a:xfrm>
        </p:spPr>
        <p:style>
          <a:lnRef idx="0">
            <a:schemeClr val="dk1"/>
          </a:lnRef>
          <a:fillRef idx="3">
            <a:schemeClr val="dk1"/>
          </a:fillRef>
          <a:effectRef idx="3">
            <a:schemeClr val="dk1"/>
          </a:effectRef>
          <a:fontRef idx="minor">
            <a:schemeClr val="lt1"/>
          </a:fontRef>
        </p:style>
        <p:txBody>
          <a:bodyPr/>
          <a:lstStyle/>
          <a:p>
            <a:r>
              <a:rPr lang="fa-IR" sz="2800" b="1" dirty="0" smtClean="0"/>
              <a:t>نظام رفتاری ملازمین ولایت</a:t>
            </a:r>
            <a:endParaRPr lang="en-US" sz="2800" dirty="0"/>
          </a:p>
        </p:txBody>
      </p:sp>
      <p:grpSp>
        <p:nvGrpSpPr>
          <p:cNvPr id="7" name="Group 6"/>
          <p:cNvGrpSpPr/>
          <p:nvPr/>
        </p:nvGrpSpPr>
        <p:grpSpPr>
          <a:xfrm>
            <a:off x="1907704" y="5013176"/>
            <a:ext cx="7200800" cy="1800200"/>
            <a:chOff x="1907704" y="5013176"/>
            <a:chExt cx="7200800" cy="1800200"/>
          </a:xfrm>
        </p:grpSpPr>
        <p:sp>
          <p:nvSpPr>
            <p:cNvPr id="3" name="Rounded Rectangle 2"/>
            <p:cNvSpPr/>
            <p:nvPr/>
          </p:nvSpPr>
          <p:spPr>
            <a:xfrm>
              <a:off x="7164288" y="5013376"/>
              <a:ext cx="1944216" cy="1800000"/>
            </a:xfrm>
            <a:prstGeom prst="round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1" anchor="ctr"/>
            <a:lstStyle/>
            <a:p>
              <a:pPr algn="ctr" rtl="1">
                <a:lnSpc>
                  <a:spcPct val="150000"/>
                </a:lnSpc>
              </a:pPr>
              <a:r>
                <a:rPr lang="fa-IR" dirty="0" smtClean="0">
                  <a:cs typeface="B Titr" panose="00000700000000000000" pitchFamily="2" charset="-78"/>
                </a:rPr>
                <a:t>واقع گرای صرف</a:t>
              </a:r>
              <a:endParaRPr lang="fa-IR" dirty="0">
                <a:cs typeface="B Titr" panose="00000700000000000000" pitchFamily="2" charset="-78"/>
              </a:endParaRPr>
            </a:p>
          </p:txBody>
        </p:sp>
        <p:sp>
          <p:nvSpPr>
            <p:cNvPr id="8" name="Rounded Rectangle 7"/>
            <p:cNvSpPr/>
            <p:nvPr/>
          </p:nvSpPr>
          <p:spPr>
            <a:xfrm>
              <a:off x="1907704" y="5013176"/>
              <a:ext cx="5184576" cy="1800200"/>
            </a:xfrm>
            <a:prstGeom prst="roundRect">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1" anchor="ctr"/>
            <a:lstStyle/>
            <a:p>
              <a:pPr algn="ctr" rtl="1"/>
              <a:r>
                <a:rPr lang="fa-IR" sz="1400" b="1" dirty="0">
                  <a:cs typeface="B Nazanin" panose="00000400000000000000" pitchFamily="2" charset="-78"/>
                </a:rPr>
                <a:t>1. کم رنگ نمودن جوهره ارزشی و اعتقادی خود  2. بی توجهی به تکلیف و پیگیری صرف کسب نتیجه 3. بی دقتی در ضرورت خالص سازی و مرزبندی شفاف با خودی های متاخر و متفدم 4. اتحاد و ائتلاف بدون مرز با دیگران به شرط محوریت خویش و مشارکت بر اساس سهم خواهی بدون توجه به ضرورت امانت داری و شایسته گزینی  5. مصلحت سنجی مفرط 6. عدم فساد ستیزی و عدالت خواهی 7. دقت در جذب حداکثری و بی توجهی به دفع حداقلی  8. غرق شدن در واقعیت ها و بی توجهی به آرمان ها 9. عملگرایی و همراهی با جریان سازی های اجتماعی</a:t>
              </a:r>
            </a:p>
          </p:txBody>
        </p:sp>
      </p:grpSp>
      <p:grpSp>
        <p:nvGrpSpPr>
          <p:cNvPr id="12" name="Group 11"/>
          <p:cNvGrpSpPr/>
          <p:nvPr/>
        </p:nvGrpSpPr>
        <p:grpSpPr>
          <a:xfrm>
            <a:off x="1892358" y="3138011"/>
            <a:ext cx="7200800" cy="1800200"/>
            <a:chOff x="1907704" y="5013176"/>
            <a:chExt cx="7200800" cy="1800200"/>
          </a:xfrm>
        </p:grpSpPr>
        <p:sp>
          <p:nvSpPr>
            <p:cNvPr id="13" name="Rounded Rectangle 12"/>
            <p:cNvSpPr/>
            <p:nvPr/>
          </p:nvSpPr>
          <p:spPr>
            <a:xfrm>
              <a:off x="7164288" y="5013376"/>
              <a:ext cx="1944216" cy="1800000"/>
            </a:xfrm>
            <a:prstGeom prst="roundRect">
              <a:avLst/>
            </a:prstGeom>
          </p:spPr>
          <p:style>
            <a:lnRef idx="0">
              <a:schemeClr val="accent3"/>
            </a:lnRef>
            <a:fillRef idx="3">
              <a:schemeClr val="accent3"/>
            </a:fillRef>
            <a:effectRef idx="3">
              <a:schemeClr val="accent3"/>
            </a:effectRef>
            <a:fontRef idx="minor">
              <a:schemeClr val="lt1"/>
            </a:fontRef>
          </p:style>
          <p:txBody>
            <a:bodyPr lIns="36000" tIns="36000" rIns="36000" bIns="36000" rtlCol="1" anchor="ctr"/>
            <a:lstStyle/>
            <a:p>
              <a:pPr algn="ctr"/>
              <a:r>
                <a:rPr lang="fa-IR" dirty="0" smtClean="0">
                  <a:cs typeface="B Titr" panose="00000700000000000000" pitchFamily="2" charset="-78"/>
                </a:rPr>
                <a:t>آرمانگرای واقع بین</a:t>
              </a:r>
              <a:endParaRPr lang="fa-IR" dirty="0">
                <a:cs typeface="B Titr" panose="00000700000000000000" pitchFamily="2" charset="-78"/>
              </a:endParaRPr>
            </a:p>
          </p:txBody>
        </p:sp>
        <p:sp>
          <p:nvSpPr>
            <p:cNvPr id="14" name="Rounded Rectangle 13"/>
            <p:cNvSpPr/>
            <p:nvPr/>
          </p:nvSpPr>
          <p:spPr>
            <a:xfrm>
              <a:off x="1907704" y="5013176"/>
              <a:ext cx="5184576" cy="1800200"/>
            </a:xfrm>
            <a:prstGeom prst="roundRect">
              <a:avLst/>
            </a:prstGeom>
          </p:spPr>
          <p:style>
            <a:lnRef idx="1">
              <a:schemeClr val="accent3"/>
            </a:lnRef>
            <a:fillRef idx="2">
              <a:schemeClr val="accent3"/>
            </a:fillRef>
            <a:effectRef idx="1">
              <a:schemeClr val="accent3"/>
            </a:effectRef>
            <a:fontRef idx="minor">
              <a:schemeClr val="dk1"/>
            </a:fontRef>
          </p:style>
          <p:txBody>
            <a:bodyPr lIns="36000" tIns="36000" rIns="36000" bIns="36000" rtlCol="1" anchor="ctr"/>
            <a:lstStyle/>
            <a:p>
              <a:pPr algn="ctr"/>
              <a:r>
                <a:rPr lang="fa-IR" sz="1000" b="1" dirty="0">
                  <a:cs typeface="B Nazanin" panose="00000400000000000000" pitchFamily="2" charset="-78"/>
                </a:rPr>
                <a:t>1. تاکید بر ارزشها و تبیین و بیان مستدل پیرامون آنها و تلاش برای عینیت بخشی به آرمان ها با توجه به واقعیت ها 2. تکلیف گرایی با رویکرد دقیق برنامه ریزی شده برای کسب نتیجه مطلوب  3. </a:t>
              </a:r>
              <a:r>
                <a:rPr lang="fa-IR" sz="1000" b="1" dirty="0" smtClean="0">
                  <a:cs typeface="B Nazanin" panose="00000400000000000000" pitchFamily="2" charset="-78"/>
                </a:rPr>
                <a:t>ولایت مداری</a:t>
              </a:r>
              <a:r>
                <a:rPr lang="fa-IR" sz="1000" b="1" dirty="0">
                  <a:cs typeface="B Nazanin" panose="00000400000000000000" pitchFamily="2" charset="-78"/>
                </a:rPr>
                <a:t>، </a:t>
              </a:r>
              <a:r>
                <a:rPr lang="fa-IR" sz="1000" b="1" dirty="0" smtClean="0">
                  <a:cs typeface="B Nazanin" panose="00000400000000000000" pitchFamily="2" charset="-78"/>
                </a:rPr>
                <a:t>تحول خواهی </a:t>
              </a:r>
              <a:r>
                <a:rPr lang="fa-IR" sz="1000" b="1" dirty="0">
                  <a:cs typeface="B Nazanin" panose="00000400000000000000" pitchFamily="2" charset="-78"/>
                </a:rPr>
                <a:t>و </a:t>
              </a:r>
              <a:r>
                <a:rPr lang="fa-IR" sz="1000" b="1" dirty="0" smtClean="0">
                  <a:cs typeface="B Nazanin" panose="00000400000000000000" pitchFamily="2" charset="-78"/>
                </a:rPr>
                <a:t>پیشرفت جویی </a:t>
              </a:r>
              <a:r>
                <a:rPr lang="fa-IR" sz="1000" b="1" dirty="0">
                  <a:cs typeface="B Nazanin" panose="00000400000000000000" pitchFamily="2" charset="-78"/>
                </a:rPr>
                <a:t>بر مبنای </a:t>
              </a:r>
              <a:r>
                <a:rPr lang="fa-IR" sz="1000" b="1" dirty="0" smtClean="0">
                  <a:cs typeface="B Nazanin" panose="00000400000000000000" pitchFamily="2" charset="-78"/>
                </a:rPr>
                <a:t>بهره </a:t>
              </a:r>
              <a:r>
                <a:rPr lang="fa-IR" sz="1000" b="1" dirty="0" err="1" smtClean="0">
                  <a:cs typeface="B Nazanin" panose="00000400000000000000" pitchFamily="2" charset="-78"/>
                </a:rPr>
                <a:t>مندی</a:t>
              </a:r>
              <a:r>
                <a:rPr lang="fa-IR" sz="1000" b="1" dirty="0" smtClean="0">
                  <a:cs typeface="B Nazanin" panose="00000400000000000000" pitchFamily="2" charset="-78"/>
                </a:rPr>
                <a:t> </a:t>
              </a:r>
              <a:r>
                <a:rPr lang="fa-IR" sz="1000" b="1" dirty="0">
                  <a:cs typeface="B Nazanin" panose="00000400000000000000" pitchFamily="2" charset="-78"/>
                </a:rPr>
                <a:t>از همه </a:t>
              </a:r>
              <a:r>
                <a:rPr lang="fa-IR" sz="1000" b="1" dirty="0" smtClean="0">
                  <a:cs typeface="B Nazanin" panose="00000400000000000000" pitchFamily="2" charset="-78"/>
                </a:rPr>
                <a:t>ظرفیت های </a:t>
              </a:r>
              <a:r>
                <a:rPr lang="fa-IR" sz="1000" b="1" dirty="0">
                  <a:cs typeface="B Nazanin" panose="00000400000000000000" pitchFamily="2" charset="-78"/>
                </a:rPr>
                <a:t>قابل حصول در جامعه اسلامی 4. نگاه منطقی و درست برای حفظ </a:t>
              </a:r>
              <a:r>
                <a:rPr lang="fa-IR" sz="1000" b="1" dirty="0" smtClean="0">
                  <a:cs typeface="B Nazanin" panose="00000400000000000000" pitchFamily="2" charset="-78"/>
                </a:rPr>
                <a:t>ظرفیت های </a:t>
              </a:r>
              <a:r>
                <a:rPr lang="fa-IR" sz="1000" b="1" dirty="0">
                  <a:cs typeface="B Nazanin" panose="00000400000000000000" pitchFamily="2" charset="-78"/>
                </a:rPr>
                <a:t>افراد و </a:t>
              </a:r>
              <a:r>
                <a:rPr lang="fa-IR" sz="1000" b="1" dirty="0" smtClean="0">
                  <a:cs typeface="B Nazanin" panose="00000400000000000000" pitchFamily="2" charset="-78"/>
                </a:rPr>
                <a:t>گروه </a:t>
              </a:r>
              <a:r>
                <a:rPr lang="fa-IR" sz="1000" b="1" dirty="0" err="1" smtClean="0">
                  <a:cs typeface="B Nazanin" panose="00000400000000000000" pitchFamily="2" charset="-78"/>
                </a:rPr>
                <a:t>هادر</a:t>
              </a:r>
              <a:r>
                <a:rPr lang="fa-IR" sz="1000" b="1" dirty="0" smtClean="0">
                  <a:cs typeface="B Nazanin" panose="00000400000000000000" pitchFamily="2" charset="-78"/>
                </a:rPr>
                <a:t> </a:t>
              </a:r>
              <a:r>
                <a:rPr lang="fa-IR" sz="1000" b="1" dirty="0">
                  <a:cs typeface="B Nazanin" panose="00000400000000000000" pitchFamily="2" charset="-78"/>
                </a:rPr>
                <a:t>جبهه انقلاب و محاسبه محاسن و معایب هر فرد و گروه در کنار هم و </a:t>
              </a:r>
              <a:r>
                <a:rPr lang="fa-IR" sz="1000" b="1" dirty="0" smtClean="0">
                  <a:cs typeface="B Nazanin" panose="00000400000000000000" pitchFamily="2" charset="-78"/>
                </a:rPr>
                <a:t>خالص سازی </a:t>
              </a:r>
              <a:r>
                <a:rPr lang="fa-IR" sz="1000" b="1" dirty="0">
                  <a:cs typeface="B Nazanin" panose="00000400000000000000" pitchFamily="2" charset="-78"/>
                </a:rPr>
                <a:t>براساس تکثیر خالصین و با آغاز از خود و </a:t>
              </a:r>
              <a:r>
                <a:rPr lang="fa-IR" sz="1000" b="1" dirty="0" smtClean="0">
                  <a:cs typeface="B Nazanin" panose="00000400000000000000" pitchFamily="2" charset="-78"/>
                </a:rPr>
                <a:t>گروه های </a:t>
              </a:r>
              <a:r>
                <a:rPr lang="fa-IR" sz="1000" b="1" dirty="0">
                  <a:cs typeface="B Nazanin" panose="00000400000000000000" pitchFamily="2" charset="-78"/>
                </a:rPr>
                <a:t>خویش 5. معتقد به اتحاد و وحدت بر محور اصول و ارزش های اسلامی  6. </a:t>
              </a:r>
              <a:r>
                <a:rPr lang="fa-IR" sz="1000" b="1" dirty="0" smtClean="0">
                  <a:cs typeface="B Nazanin" panose="00000400000000000000" pitchFamily="2" charset="-78"/>
                </a:rPr>
                <a:t>مصلحت سنجی </a:t>
              </a:r>
              <a:r>
                <a:rPr lang="fa-IR" sz="1000" b="1" dirty="0">
                  <a:cs typeface="B Nazanin" panose="00000400000000000000" pitchFamily="2" charset="-78"/>
                </a:rPr>
                <a:t>بر اساس کسب منافع ملی و مصالح جامعه اسلامی 6. </a:t>
              </a:r>
              <a:r>
                <a:rPr lang="fa-IR" sz="1000" b="1" dirty="0" err="1" smtClean="0">
                  <a:cs typeface="B Nazanin" panose="00000400000000000000" pitchFamily="2" charset="-78"/>
                </a:rPr>
                <a:t>فسادستیزی</a:t>
              </a:r>
              <a:r>
                <a:rPr lang="fa-IR" sz="1000" b="1" dirty="0" smtClean="0">
                  <a:cs typeface="B Nazanin" panose="00000400000000000000" pitchFamily="2" charset="-78"/>
                </a:rPr>
                <a:t> </a:t>
              </a:r>
              <a:r>
                <a:rPr lang="fa-IR" sz="1000" b="1" dirty="0">
                  <a:cs typeface="B Nazanin" panose="00000400000000000000" pitchFamily="2" charset="-78"/>
                </a:rPr>
                <a:t>و </a:t>
              </a:r>
              <a:r>
                <a:rPr lang="fa-IR" sz="1000" b="1" dirty="0" smtClean="0">
                  <a:cs typeface="B Nazanin" panose="00000400000000000000" pitchFamily="2" charset="-78"/>
                </a:rPr>
                <a:t>عدالت خواهی </a:t>
              </a:r>
              <a:r>
                <a:rPr lang="fa-IR" sz="1000" b="1" dirty="0">
                  <a:cs typeface="B Nazanin" panose="00000400000000000000" pitchFamily="2" charset="-78"/>
                </a:rPr>
                <a:t>بر مبنای عقلانیت، تدبیر، شور و شعور انقلابی 7. نگاه </a:t>
              </a:r>
              <a:r>
                <a:rPr lang="fa-IR" sz="1000" b="1" dirty="0" smtClean="0">
                  <a:cs typeface="B Nazanin" panose="00000400000000000000" pitchFamily="2" charset="-78"/>
                </a:rPr>
                <a:t>جبهه ای </a:t>
              </a:r>
              <a:r>
                <a:rPr lang="fa-IR" sz="1000" b="1" dirty="0">
                  <a:cs typeface="B Nazanin" panose="00000400000000000000" pitchFamily="2" charset="-78"/>
                </a:rPr>
                <a:t>به امور و مدافع سیاست جذب حداکثری و دفع حداقلی در تقویت جبهه انقلاب اسلامی  8. مجاهدت و </a:t>
              </a:r>
              <a:r>
                <a:rPr lang="fa-IR" sz="1000" b="1" dirty="0" smtClean="0">
                  <a:cs typeface="B Nazanin" panose="00000400000000000000" pitchFamily="2" charset="-78"/>
                </a:rPr>
                <a:t>آرمان گرایی </a:t>
              </a:r>
              <a:r>
                <a:rPr lang="fa-IR" sz="1000" b="1" dirty="0">
                  <a:cs typeface="B Nazanin" panose="00000400000000000000" pitchFamily="2" charset="-78"/>
                </a:rPr>
                <a:t>با واقع بینی درست و دوری از پرخاشگری همراه با تبیین و بیان حرف خوب با بیان مستدل و جذاب  9. نقد منصفانه و دفاع </a:t>
              </a:r>
              <a:r>
                <a:rPr lang="fa-IR" sz="1000" b="1" dirty="0" smtClean="0">
                  <a:cs typeface="B Nazanin" panose="00000400000000000000" pitchFamily="2" charset="-78"/>
                </a:rPr>
                <a:t>واقع </a:t>
              </a:r>
              <a:r>
                <a:rPr lang="fa-IR" sz="1000" b="1" dirty="0" err="1" smtClean="0">
                  <a:cs typeface="B Nazanin" panose="00000400000000000000" pitchFamily="2" charset="-78"/>
                </a:rPr>
                <a:t>بینانه</a:t>
              </a:r>
              <a:r>
                <a:rPr lang="fa-IR" sz="1000" b="1" dirty="0" smtClean="0">
                  <a:cs typeface="B Nazanin" panose="00000400000000000000" pitchFamily="2" charset="-78"/>
                </a:rPr>
                <a:t> </a:t>
              </a:r>
              <a:r>
                <a:rPr lang="fa-IR" sz="1000" b="1" dirty="0">
                  <a:cs typeface="B Nazanin" panose="00000400000000000000" pitchFamily="2" charset="-78"/>
                </a:rPr>
                <a:t>از موضوعات و </a:t>
              </a:r>
              <a:r>
                <a:rPr lang="fa-IR" sz="1000" b="1" dirty="0" smtClean="0">
                  <a:cs typeface="B Nazanin" panose="00000400000000000000" pitchFamily="2" charset="-78"/>
                </a:rPr>
                <a:t>حساب گری </a:t>
              </a:r>
              <a:r>
                <a:rPr lang="fa-IR" sz="1000" b="1" dirty="0">
                  <a:cs typeface="B Nazanin" panose="00000400000000000000" pitchFamily="2" charset="-78"/>
                </a:rPr>
                <a:t>دقیق و  دوری از مواجهه احساسی صرف با امور 10. برخورداری از نگاهی جامع و کلان به امور کشور و اصلی فرعی کردن آنها و تنازل برای امور اصلی و مهمی مثل وحدت در بین </a:t>
              </a:r>
              <a:r>
                <a:rPr lang="fa-IR" sz="1000" b="1" dirty="0" smtClean="0">
                  <a:cs typeface="B Nazanin" panose="00000400000000000000" pitchFamily="2" charset="-78"/>
                </a:rPr>
                <a:t>خودی های </a:t>
              </a:r>
              <a:r>
                <a:rPr lang="fa-IR" sz="1000" b="1" dirty="0">
                  <a:cs typeface="B Nazanin" panose="00000400000000000000" pitchFamily="2" charset="-78"/>
                </a:rPr>
                <a:t>ملازم </a:t>
              </a:r>
            </a:p>
          </p:txBody>
        </p:sp>
      </p:grpSp>
      <p:grpSp>
        <p:nvGrpSpPr>
          <p:cNvPr id="15" name="Group 14"/>
          <p:cNvGrpSpPr/>
          <p:nvPr/>
        </p:nvGrpSpPr>
        <p:grpSpPr>
          <a:xfrm>
            <a:off x="1892358" y="1268760"/>
            <a:ext cx="7200800" cy="1800200"/>
            <a:chOff x="1907704" y="5013176"/>
            <a:chExt cx="7200800" cy="1800200"/>
          </a:xfrm>
        </p:grpSpPr>
        <p:sp>
          <p:nvSpPr>
            <p:cNvPr id="16" name="Rounded Rectangle 15"/>
            <p:cNvSpPr/>
            <p:nvPr/>
          </p:nvSpPr>
          <p:spPr>
            <a:xfrm>
              <a:off x="7164288" y="5013376"/>
              <a:ext cx="1944216" cy="1800000"/>
            </a:xfrm>
            <a:prstGeom prst="roundRect">
              <a:avLst/>
            </a:prstGeom>
          </p:spPr>
          <p:style>
            <a:lnRef idx="0">
              <a:schemeClr val="accent2"/>
            </a:lnRef>
            <a:fillRef idx="3">
              <a:schemeClr val="accent2"/>
            </a:fillRef>
            <a:effectRef idx="3">
              <a:schemeClr val="accent2"/>
            </a:effectRef>
            <a:fontRef idx="minor">
              <a:schemeClr val="lt1"/>
            </a:fontRef>
          </p:style>
          <p:txBody>
            <a:bodyPr lIns="36000" tIns="36000" rIns="36000" bIns="36000" rtlCol="1" anchor="ctr"/>
            <a:lstStyle/>
            <a:p>
              <a:pPr algn="ctr"/>
              <a:r>
                <a:rPr lang="fa-IR" dirty="0" smtClean="0">
                  <a:cs typeface="B Titr" panose="00000700000000000000" pitchFamily="2" charset="-78"/>
                </a:rPr>
                <a:t>آرمان گرای صرف</a:t>
              </a:r>
              <a:endParaRPr lang="fa-IR" dirty="0">
                <a:cs typeface="B Titr" panose="00000700000000000000" pitchFamily="2" charset="-78"/>
              </a:endParaRPr>
            </a:p>
          </p:txBody>
        </p:sp>
        <p:sp>
          <p:nvSpPr>
            <p:cNvPr id="17" name="Rounded Rectangle 16"/>
            <p:cNvSpPr/>
            <p:nvPr/>
          </p:nvSpPr>
          <p:spPr>
            <a:xfrm>
              <a:off x="1907704" y="5013176"/>
              <a:ext cx="5184576" cy="1800200"/>
            </a:xfrm>
            <a:prstGeom prst="roundRect">
              <a:avLst/>
            </a:prstGeom>
          </p:spPr>
          <p:style>
            <a:lnRef idx="1">
              <a:schemeClr val="accent2"/>
            </a:lnRef>
            <a:fillRef idx="2">
              <a:schemeClr val="accent2"/>
            </a:fillRef>
            <a:effectRef idx="1">
              <a:schemeClr val="accent2"/>
            </a:effectRef>
            <a:fontRef idx="minor">
              <a:schemeClr val="dk1"/>
            </a:fontRef>
          </p:style>
          <p:txBody>
            <a:bodyPr lIns="36000" tIns="36000" rIns="36000" bIns="36000" rtlCol="1" anchor="ctr"/>
            <a:lstStyle/>
            <a:p>
              <a:pPr algn="ctr" rtl="1"/>
              <a:r>
                <a:rPr lang="fa-IR" sz="1400" b="1" dirty="0">
                  <a:cs typeface="B Nazanin" panose="00000400000000000000" pitchFamily="2" charset="-78"/>
                </a:rPr>
                <a:t>1. تاکید بر ارزش ها و توجه شعاری به آنها 2. تکلیف مداری فارغ از توجه به نتیجه مطلوب 3. معتقد به خالص سازی از طریق حذف و تاکید بر مرزبندی حتی در درون نیروهای معتقد به ولایت 4. معتقد به اتحاد بر محور اندیشه خویش  5. نفی مصلحت سنجی  6. فساد ستیزی و عدالت خواهی برپایه شور و احساس 7. ترجیح حداقل خالص بر جذب حداکثری 8. اعتقادات به ذكر آرمانها بدون توجه به </a:t>
              </a:r>
              <a:r>
                <a:rPr lang="fa-IR" sz="1400" b="1" dirty="0" err="1" smtClean="0">
                  <a:cs typeface="B Nazanin" panose="00000400000000000000" pitchFamily="2" charset="-78"/>
                </a:rPr>
                <a:t>واقعيت</a:t>
              </a:r>
              <a:r>
                <a:rPr lang="fa-IR" sz="1400" b="1" dirty="0" smtClean="0">
                  <a:cs typeface="B Nazanin" panose="00000400000000000000" pitchFamily="2" charset="-78"/>
                </a:rPr>
                <a:t> ها </a:t>
              </a:r>
              <a:r>
                <a:rPr lang="fa-IR" sz="1400" b="1" dirty="0">
                  <a:cs typeface="B Nazanin" panose="00000400000000000000" pitchFamily="2" charset="-78"/>
                </a:rPr>
                <a:t>و بدون ملاحظه سازوكارهاى معقول و منطقىِ رسيدن به آنها  9. </a:t>
              </a:r>
              <a:r>
                <a:rPr lang="fa-IR" sz="1400" b="1" dirty="0" err="1" smtClean="0">
                  <a:cs typeface="B Nazanin" panose="00000400000000000000" pitchFamily="2" charset="-78"/>
                </a:rPr>
                <a:t>خيال</a:t>
              </a:r>
              <a:r>
                <a:rPr lang="fa-IR" sz="1400" b="1" dirty="0" smtClean="0">
                  <a:cs typeface="B Nazanin" panose="00000400000000000000" pitchFamily="2" charset="-78"/>
                </a:rPr>
                <a:t> </a:t>
              </a:r>
              <a:r>
                <a:rPr lang="fa-IR" sz="1400" b="1" dirty="0" err="1" smtClean="0">
                  <a:cs typeface="B Nazanin" panose="00000400000000000000" pitchFamily="2" charset="-78"/>
                </a:rPr>
                <a:t>پردازى</a:t>
              </a:r>
              <a:r>
                <a:rPr lang="fa-IR" sz="1400" b="1" dirty="0" smtClean="0">
                  <a:cs typeface="B Nazanin" panose="00000400000000000000" pitchFamily="2" charset="-78"/>
                </a:rPr>
                <a:t> </a:t>
              </a:r>
              <a:r>
                <a:rPr lang="fa-IR" sz="1400" b="1" dirty="0">
                  <a:cs typeface="B Nazanin" panose="00000400000000000000" pitchFamily="2" charset="-78"/>
                </a:rPr>
                <a:t>و دوری از </a:t>
              </a:r>
              <a:r>
                <a:rPr lang="fa-IR" sz="1400" b="1" dirty="0" smtClean="0">
                  <a:cs typeface="B Nazanin" panose="00000400000000000000" pitchFamily="2" charset="-78"/>
                </a:rPr>
                <a:t>واقعیت ها </a:t>
              </a:r>
              <a:r>
                <a:rPr lang="fa-IR" sz="1400" b="1" dirty="0">
                  <a:cs typeface="B Nazanin" panose="00000400000000000000" pitchFamily="2" charset="-78"/>
                </a:rPr>
                <a:t>و متن </a:t>
              </a:r>
              <a:r>
                <a:rPr lang="fa-IR" sz="1400" b="1" dirty="0" smtClean="0">
                  <a:cs typeface="B Nazanin" panose="00000400000000000000" pitchFamily="2" charset="-78"/>
                </a:rPr>
                <a:t>توده ها </a:t>
              </a:r>
              <a:endParaRPr lang="fa-IR" sz="1400" b="1" dirty="0">
                <a:cs typeface="B Nazanin" panose="00000400000000000000" pitchFamily="2" charset="-78"/>
              </a:endParaRPr>
            </a:p>
          </p:txBody>
        </p:sp>
      </p:grpSp>
      <p:sp>
        <p:nvSpPr>
          <p:cNvPr id="18" name="Pentagon 17"/>
          <p:cNvSpPr/>
          <p:nvPr/>
        </p:nvSpPr>
        <p:spPr>
          <a:xfrm rot="5400000">
            <a:off x="-1852201" y="3098096"/>
            <a:ext cx="5589240" cy="1930570"/>
          </a:xfrm>
          <a:prstGeom prst="homePlate">
            <a:avLst>
              <a:gd name="adj" fmla="val 14749"/>
            </a:avLst>
          </a:prstGeom>
        </p:spPr>
        <p:style>
          <a:lnRef idx="0">
            <a:schemeClr val="accent6"/>
          </a:lnRef>
          <a:fillRef idx="3">
            <a:schemeClr val="accent6"/>
          </a:fillRef>
          <a:effectRef idx="3">
            <a:schemeClr val="accent6"/>
          </a:effectRef>
          <a:fontRef idx="minor">
            <a:schemeClr val="lt1"/>
          </a:fontRef>
        </p:style>
        <p:txBody>
          <a:bodyPr vert="vert270" lIns="36000" tIns="36000" rIns="36000" bIns="36000" rtlCol="1" anchor="ctr"/>
          <a:lstStyle/>
          <a:p>
            <a:pPr algn="ctr" rtl="1"/>
            <a:r>
              <a:rPr lang="fa-IR" sz="1600" b="1" dirty="0">
                <a:cs typeface="B Nazanin" panose="00000400000000000000" pitchFamily="2" charset="-78"/>
              </a:rPr>
              <a:t> 1. تعامل و مشارکت در حفظ اصول انقلاب و ضرورت اتحاد در برابر حضور جریانهای رقیب (</a:t>
            </a:r>
            <a:r>
              <a:rPr lang="fa-IR" sz="1600" b="1" dirty="0" smtClean="0">
                <a:cs typeface="B Nazanin" panose="00000400000000000000" pitchFamily="2" charset="-78"/>
              </a:rPr>
              <a:t>خودی های </a:t>
            </a:r>
            <a:r>
              <a:rPr lang="fa-IR" sz="1600" b="1" dirty="0">
                <a:cs typeface="B Nazanin" panose="00000400000000000000" pitchFamily="2" charset="-78"/>
              </a:rPr>
              <a:t>متقدم و متاخر)   2. رقابت سیاسی سالم برای کسب پیروزی در </a:t>
            </a:r>
            <a:r>
              <a:rPr lang="fa-IR" sz="1600" b="1" dirty="0" smtClean="0">
                <a:cs typeface="B Nazanin" panose="00000400000000000000" pitchFamily="2" charset="-78"/>
              </a:rPr>
              <a:t>انتخابات ها </a:t>
            </a:r>
            <a:r>
              <a:rPr lang="fa-IR" sz="1600" b="1" dirty="0">
                <a:cs typeface="B Nazanin" panose="00000400000000000000" pitchFamily="2" charset="-78"/>
              </a:rPr>
              <a:t>در صورت نبودن رقیبی قدرتمند از </a:t>
            </a:r>
            <a:r>
              <a:rPr lang="fa-IR" sz="1600" b="1" dirty="0" smtClean="0">
                <a:cs typeface="B Nazanin" panose="00000400000000000000" pitchFamily="2" charset="-78"/>
              </a:rPr>
              <a:t>خودی های </a:t>
            </a:r>
            <a:r>
              <a:rPr lang="fa-IR" sz="1600" b="1" dirty="0">
                <a:cs typeface="B Nazanin" panose="00000400000000000000" pitchFamily="2" charset="-78"/>
              </a:rPr>
              <a:t>غیرملازم  3. </a:t>
            </a:r>
            <a:r>
              <a:rPr lang="fa-IR" sz="1600" b="1" dirty="0" smtClean="0">
                <a:cs typeface="B Nazanin" panose="00000400000000000000" pitchFamily="2" charset="-78"/>
              </a:rPr>
              <a:t>هم</a:t>
            </a:r>
            <a:r>
              <a:rPr lang="en-US" sz="1600" b="1" dirty="0" smtClean="0">
                <a:cs typeface="B Nazanin" panose="00000400000000000000" pitchFamily="2" charset="-78"/>
              </a:rPr>
              <a:t> </a:t>
            </a:r>
            <a:r>
              <a:rPr lang="fa-IR" sz="1600" b="1" dirty="0" smtClean="0">
                <a:cs typeface="B Nazanin" panose="00000400000000000000" pitchFamily="2" charset="-78"/>
              </a:rPr>
              <a:t>گرایی </a:t>
            </a:r>
            <a:r>
              <a:rPr lang="fa-IR" sz="1600" b="1" dirty="0">
                <a:cs typeface="B Nazanin" panose="00000400000000000000" pitchFamily="2" charset="-78"/>
              </a:rPr>
              <a:t>و اغماض نسبت به </a:t>
            </a:r>
            <a:r>
              <a:rPr lang="fa-IR" sz="1600" b="1" dirty="0" smtClean="0">
                <a:cs typeface="B Nazanin" panose="00000400000000000000" pitchFamily="2" charset="-78"/>
              </a:rPr>
              <a:t>خودی های </a:t>
            </a:r>
            <a:r>
              <a:rPr lang="fa-IR" sz="1600" b="1" dirty="0">
                <a:cs typeface="B Nazanin" panose="00000400000000000000" pitchFamily="2" charset="-78"/>
              </a:rPr>
              <a:t>ملازم در برابر </a:t>
            </a:r>
            <a:r>
              <a:rPr lang="fa-IR" sz="1600" b="1" dirty="0" smtClean="0">
                <a:cs typeface="B Nazanin" panose="00000400000000000000" pitchFamily="2" charset="-78"/>
              </a:rPr>
              <a:t>خودی های </a:t>
            </a:r>
            <a:r>
              <a:rPr lang="fa-IR" sz="1600" b="1" dirty="0">
                <a:cs typeface="B Nazanin" panose="00000400000000000000" pitchFamily="2" charset="-78"/>
              </a:rPr>
              <a:t>متقدم و متاخر و گذشت از همه </a:t>
            </a:r>
            <a:r>
              <a:rPr lang="fa-IR" sz="1600" b="1" dirty="0" smtClean="0">
                <a:cs typeface="B Nazanin" panose="00000400000000000000" pitchFamily="2" charset="-78"/>
              </a:rPr>
              <a:t>خودی ها </a:t>
            </a:r>
            <a:r>
              <a:rPr lang="fa-IR" sz="1600" b="1" dirty="0">
                <a:cs typeface="B Nazanin" panose="00000400000000000000" pitchFamily="2" charset="-78"/>
              </a:rPr>
              <a:t>در مقابل </a:t>
            </a:r>
            <a:r>
              <a:rPr lang="fa-IR" sz="1600" b="1" dirty="0" smtClean="0">
                <a:cs typeface="B Nazanin" panose="00000400000000000000" pitchFamily="2" charset="-78"/>
              </a:rPr>
              <a:t>غیرخودی ها </a:t>
            </a:r>
            <a:r>
              <a:rPr lang="fa-IR" sz="1600" b="1" dirty="0">
                <a:cs typeface="B Nazanin" panose="00000400000000000000" pitchFamily="2" charset="-78"/>
              </a:rPr>
              <a:t>4. مقابله هوشمندانه با غیر </a:t>
            </a:r>
            <a:r>
              <a:rPr lang="fa-IR" sz="1600" b="1" dirty="0" smtClean="0">
                <a:cs typeface="B Nazanin" panose="00000400000000000000" pitchFamily="2" charset="-78"/>
              </a:rPr>
              <a:t>خودی ها</a:t>
            </a:r>
            <a:r>
              <a:rPr lang="en-US" sz="1600" b="1" dirty="0" smtClean="0">
                <a:cs typeface="B Nazanin" panose="00000400000000000000" pitchFamily="2" charset="-78"/>
              </a:rPr>
              <a:t> </a:t>
            </a:r>
            <a:r>
              <a:rPr lang="fa-IR" sz="1600" b="1" dirty="0" smtClean="0">
                <a:cs typeface="B Nazanin" panose="00000400000000000000" pitchFamily="2" charset="-78"/>
              </a:rPr>
              <a:t>5. تلاش برای تکثیر آرمان </a:t>
            </a:r>
            <a:r>
              <a:rPr lang="fa-IR" sz="1600" b="1" dirty="0" err="1" smtClean="0">
                <a:cs typeface="B Nazanin" panose="00000400000000000000" pitchFamily="2" charset="-78"/>
              </a:rPr>
              <a:t>گراها</a:t>
            </a:r>
            <a:r>
              <a:rPr lang="fa-IR" sz="1600" b="1" dirty="0" smtClean="0">
                <a:cs typeface="B Nazanin" panose="00000400000000000000" pitchFamily="2" charset="-78"/>
              </a:rPr>
              <a:t> ی واقعبین 6. وحدت بر محور اصول </a:t>
            </a:r>
            <a:endParaRPr lang="fa-IR" sz="1600" b="1" dirty="0">
              <a:cs typeface="B Nazanin" panose="00000400000000000000" pitchFamily="2" charset="-78"/>
            </a:endParaRPr>
          </a:p>
        </p:txBody>
      </p:sp>
    </p:spTree>
    <p:extLst>
      <p:ext uri="{BB962C8B-B14F-4D97-AF65-F5344CB8AC3E}">
        <p14:creationId xmlns:p14="http://schemas.microsoft.com/office/powerpoint/2010/main" val="66597237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500" fill="hold"/>
                                        <p:tgtEl>
                                          <p:spTgt spid="12"/>
                                        </p:tgtEl>
                                        <p:attrNameLst>
                                          <p:attrName>ppt_w</p:attrName>
                                        </p:attrNameLst>
                                      </p:cBhvr>
                                      <p:tavLst>
                                        <p:tav tm="0">
                                          <p:val>
                                            <p:fltVal val="0"/>
                                          </p:val>
                                        </p:tav>
                                        <p:tav tm="100000">
                                          <p:val>
                                            <p:strVal val="#ppt_w"/>
                                          </p:val>
                                        </p:tav>
                                      </p:tavLst>
                                    </p:anim>
                                    <p:anim calcmode="lin" valueType="num">
                                      <p:cBhvr>
                                        <p:cTn id="22" dur="500" fill="hold"/>
                                        <p:tgtEl>
                                          <p:spTgt spid="12"/>
                                        </p:tgtEl>
                                        <p:attrNameLst>
                                          <p:attrName>ppt_h</p:attrName>
                                        </p:attrNameLst>
                                      </p:cBhvr>
                                      <p:tavLst>
                                        <p:tav tm="0">
                                          <p:val>
                                            <p:fltVal val="0"/>
                                          </p:val>
                                        </p:tav>
                                        <p:tav tm="100000">
                                          <p:val>
                                            <p:strVal val="#ppt_h"/>
                                          </p:val>
                                        </p:tav>
                                      </p:tavLst>
                                    </p:anim>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anim calcmode="lin" valueType="num">
                                      <p:cBhvr>
                                        <p:cTn id="28" dur="500" fill="hold"/>
                                        <p:tgtEl>
                                          <p:spTgt spid="18"/>
                                        </p:tgtEl>
                                        <p:attrNameLst>
                                          <p:attrName>ppt_w</p:attrName>
                                        </p:attrNameLst>
                                      </p:cBhvr>
                                      <p:tavLst>
                                        <p:tav tm="0">
                                          <p:val>
                                            <p:fltVal val="0"/>
                                          </p:val>
                                        </p:tav>
                                        <p:tav tm="100000">
                                          <p:val>
                                            <p:strVal val="#ppt_w"/>
                                          </p:val>
                                        </p:tav>
                                      </p:tavLst>
                                    </p:anim>
                                    <p:anim calcmode="lin" valueType="num">
                                      <p:cBhvr>
                                        <p:cTn id="29" dur="500" fill="hold"/>
                                        <p:tgtEl>
                                          <p:spTgt spid="18"/>
                                        </p:tgtEl>
                                        <p:attrNameLst>
                                          <p:attrName>ppt_h</p:attrName>
                                        </p:attrNameLst>
                                      </p:cBhvr>
                                      <p:tavLst>
                                        <p:tav tm="0">
                                          <p:val>
                                            <p:fltVal val="0"/>
                                          </p:val>
                                        </p:tav>
                                        <p:tav tm="100000">
                                          <p:val>
                                            <p:strVal val="#ppt_h"/>
                                          </p:val>
                                        </p:tav>
                                      </p:tavLst>
                                    </p:anim>
                                    <p:animEffect transition="in" filter="fade">
                                      <p:cBhvr>
                                        <p:cTn id="3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4" y="0"/>
            <a:ext cx="7643834" cy="1428736"/>
          </a:xfrm>
        </p:spPr>
        <p:style>
          <a:lnRef idx="0">
            <a:schemeClr val="dk1"/>
          </a:lnRef>
          <a:fillRef idx="3">
            <a:schemeClr val="dk1"/>
          </a:fillRef>
          <a:effectRef idx="3">
            <a:schemeClr val="dk1"/>
          </a:effectRef>
          <a:fontRef idx="minor">
            <a:schemeClr val="lt1"/>
          </a:fontRef>
        </p:style>
        <p:txBody>
          <a:bodyPr/>
          <a:lstStyle/>
          <a:p>
            <a:r>
              <a:rPr lang="fa-IR" sz="2800" b="1" dirty="0"/>
              <a:t>قواعد و بایسته­های کلی و </a:t>
            </a:r>
            <a:r>
              <a:rPr lang="fa-IR" sz="2800" b="1" dirty="0" smtClean="0"/>
              <a:t>ضروری 1 </a:t>
            </a:r>
            <a:endParaRPr lang="en-US" sz="2800" dirty="0"/>
          </a:p>
        </p:txBody>
      </p:sp>
      <p:sp>
        <p:nvSpPr>
          <p:cNvPr id="25" name="Content Placeholder 2"/>
          <p:cNvSpPr>
            <a:spLocks noGrp="1"/>
          </p:cNvSpPr>
          <p:nvPr>
            <p:ph idx="1"/>
          </p:nvPr>
        </p:nvSpPr>
        <p:spPr>
          <a:xfrm>
            <a:off x="323528" y="1528192"/>
            <a:ext cx="8424936" cy="4925144"/>
          </a:xfrm>
        </p:spPr>
        <p:txBody>
          <a:bodyPr>
            <a:noAutofit/>
          </a:bodyPr>
          <a:lstStyle/>
          <a:p>
            <a:pPr algn="justLow">
              <a:lnSpc>
                <a:spcPct val="150000"/>
              </a:lnSpc>
            </a:pPr>
            <a:r>
              <a:rPr lang="fa-IR" sz="2000" b="1" dirty="0" smtClean="0"/>
              <a:t>اعتماد به سنت­های </a:t>
            </a:r>
            <a:r>
              <a:rPr lang="fa-IR" sz="2000" b="1" dirty="0"/>
              <a:t>الهی </a:t>
            </a:r>
            <a:r>
              <a:rPr lang="fa-IR" sz="2000" b="1" dirty="0" smtClean="0"/>
              <a:t>و عدم </a:t>
            </a:r>
            <a:r>
              <a:rPr lang="fa-IR" sz="2000" b="1" dirty="0"/>
              <a:t>اعتماد </a:t>
            </a:r>
            <a:r>
              <a:rPr lang="fa-IR" sz="2000" b="1" dirty="0" smtClean="0"/>
              <a:t>به </a:t>
            </a:r>
            <a:r>
              <a:rPr lang="fa-IR" sz="2000" b="1" dirty="0"/>
              <a:t>دشمن و </a:t>
            </a:r>
            <a:r>
              <a:rPr lang="fa-IR" sz="2000" b="1" dirty="0" smtClean="0"/>
              <a:t>حرکت در مسیر اراده و خواست خداوند بزرگ تجلی یافته در قرآن و سنت اصلی است که اعتقاد به آن و عمل مناسب مطابق با آن، سبب فلاح و رستگاری خواهد بود.</a:t>
            </a:r>
          </a:p>
          <a:p>
            <a:pPr lvl="0" algn="justLow">
              <a:lnSpc>
                <a:spcPct val="150000"/>
              </a:lnSpc>
            </a:pPr>
            <a:r>
              <a:rPr lang="fa-IR" sz="2000" b="1" dirty="0"/>
              <a:t>وظیفه جدی </a:t>
            </a:r>
            <a:r>
              <a:rPr lang="fa-IR" sz="2000" b="1" dirty="0" smtClean="0"/>
              <a:t>همگان، قرارگیری در محورهای سلطه­ستیزی، اسلام ناب محمدی(ص)، خودی، خودی ملازم و آرمان­گرای واقع­بین در پنج سطح تحلیلی ذکر شده و تقویت و توسعه این بخش­های پنج­گانه است که با دقت در فرمایشات حضرت امام ره و رهبر فرزانه انقلاب اسلامی میسر خواهد شد.</a:t>
            </a:r>
            <a:endParaRPr lang="en-US" sz="2000" b="1" dirty="0" smtClean="0"/>
          </a:p>
          <a:p>
            <a:pPr lvl="0" algn="justLow">
              <a:lnSpc>
                <a:spcPct val="150000"/>
              </a:lnSpc>
            </a:pPr>
            <a:r>
              <a:rPr lang="fa-IR" sz="2000" b="1" dirty="0" smtClean="0"/>
              <a:t>تعریف </a:t>
            </a:r>
            <a:r>
              <a:rPr lang="fa-IR" sz="2000" b="1" dirty="0"/>
              <a:t>درست ارزش­ها و آرمان­های انقلاب اسلامی، داشتن نقشه راه درست برای رسیدن به آنها و ایستادگی بر اصول و انعطاف مناسب و نوگرایی در روش­ها در سایه توکل به خدا و مجاهدت خالصانه و صبر و مقاومت در برابر </a:t>
            </a:r>
            <a:r>
              <a:rPr lang="fa-IR" sz="2000" b="1" dirty="0" err="1"/>
              <a:t>شدائد</a:t>
            </a:r>
            <a:r>
              <a:rPr lang="fa-IR" sz="2000" b="1" dirty="0"/>
              <a:t> </a:t>
            </a:r>
            <a:r>
              <a:rPr lang="fa-IR" sz="2000" b="1" dirty="0" smtClean="0"/>
              <a:t>کلید </a:t>
            </a:r>
            <a:r>
              <a:rPr lang="fa-IR" sz="2000" b="1" dirty="0"/>
              <a:t>موفقیت است. </a:t>
            </a:r>
          </a:p>
        </p:txBody>
      </p:sp>
    </p:spTree>
    <p:extLst>
      <p:ext uri="{BB962C8B-B14F-4D97-AF65-F5344CB8AC3E}">
        <p14:creationId xmlns:p14="http://schemas.microsoft.com/office/powerpoint/2010/main" val="366201657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animEffect transition="in" filter="wipe(down)">
                                      <p:cBhvr>
                                        <p:cTn id="7" dur="580">
                                          <p:stCondLst>
                                            <p:cond delay="0"/>
                                          </p:stCondLst>
                                        </p:cTn>
                                        <p:tgtEl>
                                          <p:spTgt spid="25">
                                            <p:txEl>
                                              <p:pRg st="0" end="0"/>
                                            </p:txEl>
                                          </p:spTgt>
                                        </p:tgtEl>
                                      </p:cBhvr>
                                    </p:animEffect>
                                    <p:anim calcmode="lin" valueType="num">
                                      <p:cBhvr>
                                        <p:cTn id="8" dur="1822" tmFilter="0,0; 0.14,0.36; 0.43,0.73; 0.71,0.91; 1.0,1.0">
                                          <p:stCondLst>
                                            <p:cond delay="0"/>
                                          </p:stCondLst>
                                        </p:cTn>
                                        <p:tgtEl>
                                          <p:spTgt spid="25">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5">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5">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5">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5">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5">
                                            <p:txEl>
                                              <p:pRg st="0" end="0"/>
                                            </p:txEl>
                                          </p:spTgt>
                                        </p:tgtEl>
                                      </p:cBhvr>
                                      <p:to x="100000" y="60000"/>
                                    </p:animScale>
                                    <p:animScale>
                                      <p:cBhvr>
                                        <p:cTn id="14" dur="166" decel="50000">
                                          <p:stCondLst>
                                            <p:cond delay="676"/>
                                          </p:stCondLst>
                                        </p:cTn>
                                        <p:tgtEl>
                                          <p:spTgt spid="25">
                                            <p:txEl>
                                              <p:pRg st="0" end="0"/>
                                            </p:txEl>
                                          </p:spTgt>
                                        </p:tgtEl>
                                      </p:cBhvr>
                                      <p:to x="100000" y="100000"/>
                                    </p:animScale>
                                    <p:animScale>
                                      <p:cBhvr>
                                        <p:cTn id="15" dur="26">
                                          <p:stCondLst>
                                            <p:cond delay="1312"/>
                                          </p:stCondLst>
                                        </p:cTn>
                                        <p:tgtEl>
                                          <p:spTgt spid="25">
                                            <p:txEl>
                                              <p:pRg st="0" end="0"/>
                                            </p:txEl>
                                          </p:spTgt>
                                        </p:tgtEl>
                                      </p:cBhvr>
                                      <p:to x="100000" y="80000"/>
                                    </p:animScale>
                                    <p:animScale>
                                      <p:cBhvr>
                                        <p:cTn id="16" dur="166" decel="50000">
                                          <p:stCondLst>
                                            <p:cond delay="1338"/>
                                          </p:stCondLst>
                                        </p:cTn>
                                        <p:tgtEl>
                                          <p:spTgt spid="25">
                                            <p:txEl>
                                              <p:pRg st="0" end="0"/>
                                            </p:txEl>
                                          </p:spTgt>
                                        </p:tgtEl>
                                      </p:cBhvr>
                                      <p:to x="100000" y="100000"/>
                                    </p:animScale>
                                    <p:animScale>
                                      <p:cBhvr>
                                        <p:cTn id="17" dur="26">
                                          <p:stCondLst>
                                            <p:cond delay="1642"/>
                                          </p:stCondLst>
                                        </p:cTn>
                                        <p:tgtEl>
                                          <p:spTgt spid="25">
                                            <p:txEl>
                                              <p:pRg st="0" end="0"/>
                                            </p:txEl>
                                          </p:spTgt>
                                        </p:tgtEl>
                                      </p:cBhvr>
                                      <p:to x="100000" y="90000"/>
                                    </p:animScale>
                                    <p:animScale>
                                      <p:cBhvr>
                                        <p:cTn id="18" dur="166" decel="50000">
                                          <p:stCondLst>
                                            <p:cond delay="1668"/>
                                          </p:stCondLst>
                                        </p:cTn>
                                        <p:tgtEl>
                                          <p:spTgt spid="25">
                                            <p:txEl>
                                              <p:pRg st="0" end="0"/>
                                            </p:txEl>
                                          </p:spTgt>
                                        </p:tgtEl>
                                      </p:cBhvr>
                                      <p:to x="100000" y="100000"/>
                                    </p:animScale>
                                    <p:animScale>
                                      <p:cBhvr>
                                        <p:cTn id="19" dur="26">
                                          <p:stCondLst>
                                            <p:cond delay="1808"/>
                                          </p:stCondLst>
                                        </p:cTn>
                                        <p:tgtEl>
                                          <p:spTgt spid="25">
                                            <p:txEl>
                                              <p:pRg st="0" end="0"/>
                                            </p:txEl>
                                          </p:spTgt>
                                        </p:tgtEl>
                                      </p:cBhvr>
                                      <p:to x="100000" y="95000"/>
                                    </p:animScale>
                                    <p:animScale>
                                      <p:cBhvr>
                                        <p:cTn id="20" dur="166" decel="50000">
                                          <p:stCondLst>
                                            <p:cond delay="1834"/>
                                          </p:stCondLst>
                                        </p:cTn>
                                        <p:tgtEl>
                                          <p:spTgt spid="25">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25">
                                            <p:txEl>
                                              <p:pRg st="1" end="1"/>
                                            </p:txEl>
                                          </p:spTgt>
                                        </p:tgtEl>
                                        <p:attrNameLst>
                                          <p:attrName>style.visibility</p:attrName>
                                        </p:attrNameLst>
                                      </p:cBhvr>
                                      <p:to>
                                        <p:strVal val="visible"/>
                                      </p:to>
                                    </p:set>
                                    <p:animEffect transition="in" filter="wipe(down)">
                                      <p:cBhvr>
                                        <p:cTn id="25" dur="580">
                                          <p:stCondLst>
                                            <p:cond delay="0"/>
                                          </p:stCondLst>
                                        </p:cTn>
                                        <p:tgtEl>
                                          <p:spTgt spid="25">
                                            <p:txEl>
                                              <p:pRg st="1" end="1"/>
                                            </p:txEl>
                                          </p:spTgt>
                                        </p:tgtEl>
                                      </p:cBhvr>
                                    </p:animEffect>
                                    <p:anim calcmode="lin" valueType="num">
                                      <p:cBhvr>
                                        <p:cTn id="26" dur="1822" tmFilter="0,0; 0.14,0.36; 0.43,0.73; 0.71,0.91; 1.0,1.0">
                                          <p:stCondLst>
                                            <p:cond delay="0"/>
                                          </p:stCondLst>
                                        </p:cTn>
                                        <p:tgtEl>
                                          <p:spTgt spid="25">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25">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25">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25">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25">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25">
                                            <p:txEl>
                                              <p:pRg st="1" end="1"/>
                                            </p:txEl>
                                          </p:spTgt>
                                        </p:tgtEl>
                                      </p:cBhvr>
                                      <p:to x="100000" y="60000"/>
                                    </p:animScale>
                                    <p:animScale>
                                      <p:cBhvr>
                                        <p:cTn id="32" dur="166" decel="50000">
                                          <p:stCondLst>
                                            <p:cond delay="676"/>
                                          </p:stCondLst>
                                        </p:cTn>
                                        <p:tgtEl>
                                          <p:spTgt spid="25">
                                            <p:txEl>
                                              <p:pRg st="1" end="1"/>
                                            </p:txEl>
                                          </p:spTgt>
                                        </p:tgtEl>
                                      </p:cBhvr>
                                      <p:to x="100000" y="100000"/>
                                    </p:animScale>
                                    <p:animScale>
                                      <p:cBhvr>
                                        <p:cTn id="33" dur="26">
                                          <p:stCondLst>
                                            <p:cond delay="1312"/>
                                          </p:stCondLst>
                                        </p:cTn>
                                        <p:tgtEl>
                                          <p:spTgt spid="25">
                                            <p:txEl>
                                              <p:pRg st="1" end="1"/>
                                            </p:txEl>
                                          </p:spTgt>
                                        </p:tgtEl>
                                      </p:cBhvr>
                                      <p:to x="100000" y="80000"/>
                                    </p:animScale>
                                    <p:animScale>
                                      <p:cBhvr>
                                        <p:cTn id="34" dur="166" decel="50000">
                                          <p:stCondLst>
                                            <p:cond delay="1338"/>
                                          </p:stCondLst>
                                        </p:cTn>
                                        <p:tgtEl>
                                          <p:spTgt spid="25">
                                            <p:txEl>
                                              <p:pRg st="1" end="1"/>
                                            </p:txEl>
                                          </p:spTgt>
                                        </p:tgtEl>
                                      </p:cBhvr>
                                      <p:to x="100000" y="100000"/>
                                    </p:animScale>
                                    <p:animScale>
                                      <p:cBhvr>
                                        <p:cTn id="35" dur="26">
                                          <p:stCondLst>
                                            <p:cond delay="1642"/>
                                          </p:stCondLst>
                                        </p:cTn>
                                        <p:tgtEl>
                                          <p:spTgt spid="25">
                                            <p:txEl>
                                              <p:pRg st="1" end="1"/>
                                            </p:txEl>
                                          </p:spTgt>
                                        </p:tgtEl>
                                      </p:cBhvr>
                                      <p:to x="100000" y="90000"/>
                                    </p:animScale>
                                    <p:animScale>
                                      <p:cBhvr>
                                        <p:cTn id="36" dur="166" decel="50000">
                                          <p:stCondLst>
                                            <p:cond delay="1668"/>
                                          </p:stCondLst>
                                        </p:cTn>
                                        <p:tgtEl>
                                          <p:spTgt spid="25">
                                            <p:txEl>
                                              <p:pRg st="1" end="1"/>
                                            </p:txEl>
                                          </p:spTgt>
                                        </p:tgtEl>
                                      </p:cBhvr>
                                      <p:to x="100000" y="100000"/>
                                    </p:animScale>
                                    <p:animScale>
                                      <p:cBhvr>
                                        <p:cTn id="37" dur="26">
                                          <p:stCondLst>
                                            <p:cond delay="1808"/>
                                          </p:stCondLst>
                                        </p:cTn>
                                        <p:tgtEl>
                                          <p:spTgt spid="25">
                                            <p:txEl>
                                              <p:pRg st="1" end="1"/>
                                            </p:txEl>
                                          </p:spTgt>
                                        </p:tgtEl>
                                      </p:cBhvr>
                                      <p:to x="100000" y="95000"/>
                                    </p:animScale>
                                    <p:animScale>
                                      <p:cBhvr>
                                        <p:cTn id="38" dur="166" decel="50000">
                                          <p:stCondLst>
                                            <p:cond delay="1834"/>
                                          </p:stCondLst>
                                        </p:cTn>
                                        <p:tgtEl>
                                          <p:spTgt spid="25">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25">
                                            <p:txEl>
                                              <p:pRg st="2" end="2"/>
                                            </p:txEl>
                                          </p:spTgt>
                                        </p:tgtEl>
                                        <p:attrNameLst>
                                          <p:attrName>style.visibility</p:attrName>
                                        </p:attrNameLst>
                                      </p:cBhvr>
                                      <p:to>
                                        <p:strVal val="visible"/>
                                      </p:to>
                                    </p:set>
                                    <p:animEffect transition="in" filter="wipe(down)">
                                      <p:cBhvr>
                                        <p:cTn id="43" dur="580">
                                          <p:stCondLst>
                                            <p:cond delay="0"/>
                                          </p:stCondLst>
                                        </p:cTn>
                                        <p:tgtEl>
                                          <p:spTgt spid="25">
                                            <p:txEl>
                                              <p:pRg st="2" end="2"/>
                                            </p:txEl>
                                          </p:spTgt>
                                        </p:tgtEl>
                                      </p:cBhvr>
                                    </p:animEffect>
                                    <p:anim calcmode="lin" valueType="num">
                                      <p:cBhvr>
                                        <p:cTn id="44" dur="1822" tmFilter="0,0; 0.14,0.36; 0.43,0.73; 0.71,0.91; 1.0,1.0">
                                          <p:stCondLst>
                                            <p:cond delay="0"/>
                                          </p:stCondLst>
                                        </p:cTn>
                                        <p:tgtEl>
                                          <p:spTgt spid="25">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25">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25">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25">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25">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25">
                                            <p:txEl>
                                              <p:pRg st="2" end="2"/>
                                            </p:txEl>
                                          </p:spTgt>
                                        </p:tgtEl>
                                      </p:cBhvr>
                                      <p:to x="100000" y="60000"/>
                                    </p:animScale>
                                    <p:animScale>
                                      <p:cBhvr>
                                        <p:cTn id="50" dur="166" decel="50000">
                                          <p:stCondLst>
                                            <p:cond delay="676"/>
                                          </p:stCondLst>
                                        </p:cTn>
                                        <p:tgtEl>
                                          <p:spTgt spid="25">
                                            <p:txEl>
                                              <p:pRg st="2" end="2"/>
                                            </p:txEl>
                                          </p:spTgt>
                                        </p:tgtEl>
                                      </p:cBhvr>
                                      <p:to x="100000" y="100000"/>
                                    </p:animScale>
                                    <p:animScale>
                                      <p:cBhvr>
                                        <p:cTn id="51" dur="26">
                                          <p:stCondLst>
                                            <p:cond delay="1312"/>
                                          </p:stCondLst>
                                        </p:cTn>
                                        <p:tgtEl>
                                          <p:spTgt spid="25">
                                            <p:txEl>
                                              <p:pRg st="2" end="2"/>
                                            </p:txEl>
                                          </p:spTgt>
                                        </p:tgtEl>
                                      </p:cBhvr>
                                      <p:to x="100000" y="80000"/>
                                    </p:animScale>
                                    <p:animScale>
                                      <p:cBhvr>
                                        <p:cTn id="52" dur="166" decel="50000">
                                          <p:stCondLst>
                                            <p:cond delay="1338"/>
                                          </p:stCondLst>
                                        </p:cTn>
                                        <p:tgtEl>
                                          <p:spTgt spid="25">
                                            <p:txEl>
                                              <p:pRg st="2" end="2"/>
                                            </p:txEl>
                                          </p:spTgt>
                                        </p:tgtEl>
                                      </p:cBhvr>
                                      <p:to x="100000" y="100000"/>
                                    </p:animScale>
                                    <p:animScale>
                                      <p:cBhvr>
                                        <p:cTn id="53" dur="26">
                                          <p:stCondLst>
                                            <p:cond delay="1642"/>
                                          </p:stCondLst>
                                        </p:cTn>
                                        <p:tgtEl>
                                          <p:spTgt spid="25">
                                            <p:txEl>
                                              <p:pRg st="2" end="2"/>
                                            </p:txEl>
                                          </p:spTgt>
                                        </p:tgtEl>
                                      </p:cBhvr>
                                      <p:to x="100000" y="90000"/>
                                    </p:animScale>
                                    <p:animScale>
                                      <p:cBhvr>
                                        <p:cTn id="54" dur="166" decel="50000">
                                          <p:stCondLst>
                                            <p:cond delay="1668"/>
                                          </p:stCondLst>
                                        </p:cTn>
                                        <p:tgtEl>
                                          <p:spTgt spid="25">
                                            <p:txEl>
                                              <p:pRg st="2" end="2"/>
                                            </p:txEl>
                                          </p:spTgt>
                                        </p:tgtEl>
                                      </p:cBhvr>
                                      <p:to x="100000" y="100000"/>
                                    </p:animScale>
                                    <p:animScale>
                                      <p:cBhvr>
                                        <p:cTn id="55" dur="26">
                                          <p:stCondLst>
                                            <p:cond delay="1808"/>
                                          </p:stCondLst>
                                        </p:cTn>
                                        <p:tgtEl>
                                          <p:spTgt spid="25">
                                            <p:txEl>
                                              <p:pRg st="2" end="2"/>
                                            </p:txEl>
                                          </p:spTgt>
                                        </p:tgtEl>
                                      </p:cBhvr>
                                      <p:to x="100000" y="95000"/>
                                    </p:animScale>
                                    <p:animScale>
                                      <p:cBhvr>
                                        <p:cTn id="56" dur="166" decel="50000">
                                          <p:stCondLst>
                                            <p:cond delay="1834"/>
                                          </p:stCondLst>
                                        </p:cTn>
                                        <p:tgtEl>
                                          <p:spTgt spid="25">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4" y="0"/>
            <a:ext cx="7643834" cy="1428736"/>
          </a:xfrm>
        </p:spPr>
        <p:style>
          <a:lnRef idx="0">
            <a:schemeClr val="dk1"/>
          </a:lnRef>
          <a:fillRef idx="3">
            <a:schemeClr val="dk1"/>
          </a:fillRef>
          <a:effectRef idx="3">
            <a:schemeClr val="dk1"/>
          </a:effectRef>
          <a:fontRef idx="minor">
            <a:schemeClr val="lt1"/>
          </a:fontRef>
        </p:style>
        <p:txBody>
          <a:bodyPr/>
          <a:lstStyle/>
          <a:p>
            <a:r>
              <a:rPr lang="fa-IR" sz="2800" b="1" dirty="0"/>
              <a:t>قواعد و بایسته­های کلی و </a:t>
            </a:r>
            <a:r>
              <a:rPr lang="fa-IR" sz="2800" b="1" dirty="0" smtClean="0"/>
              <a:t>ضروری 2 </a:t>
            </a:r>
            <a:endParaRPr lang="en-US" sz="2800" dirty="0"/>
          </a:p>
        </p:txBody>
      </p:sp>
      <p:sp>
        <p:nvSpPr>
          <p:cNvPr id="25" name="Content Placeholder 2"/>
          <p:cNvSpPr>
            <a:spLocks noGrp="1"/>
          </p:cNvSpPr>
          <p:nvPr>
            <p:ph idx="1"/>
          </p:nvPr>
        </p:nvSpPr>
        <p:spPr>
          <a:xfrm>
            <a:off x="323528" y="1528192"/>
            <a:ext cx="8424936" cy="5141168"/>
          </a:xfrm>
        </p:spPr>
        <p:txBody>
          <a:bodyPr>
            <a:noAutofit/>
          </a:bodyPr>
          <a:lstStyle/>
          <a:p>
            <a:pPr lvl="0" algn="justLow">
              <a:lnSpc>
                <a:spcPct val="200000"/>
              </a:lnSpc>
            </a:pPr>
            <a:r>
              <a:rPr lang="fa-IR" sz="2000" b="1" dirty="0" smtClean="0"/>
              <a:t>تصیح انتظارات و نگاه </a:t>
            </a:r>
            <a:r>
              <a:rPr lang="fa-IR" sz="2000" b="1" dirty="0"/>
              <a:t>جامع ودرست به افراد و گروه­ها و دیدن خوبی­ها در </a:t>
            </a:r>
            <a:r>
              <a:rPr lang="fa-IR" sz="2000" b="1"/>
              <a:t>کنار </a:t>
            </a:r>
            <a:r>
              <a:rPr lang="fa-IR" sz="2000" b="1" smtClean="0"/>
              <a:t>کاستی­و عیوب آنها وتلاش </a:t>
            </a:r>
            <a:r>
              <a:rPr lang="fa-IR" sz="2000" b="1" dirty="0"/>
              <a:t>برای ارتباط </a:t>
            </a:r>
            <a:r>
              <a:rPr lang="fa-IR" sz="2000" b="1"/>
              <a:t>فعال </a:t>
            </a:r>
            <a:r>
              <a:rPr lang="fa-IR" sz="2000" b="1" smtClean="0"/>
              <a:t>واستفاده </a:t>
            </a:r>
            <a:r>
              <a:rPr lang="fa-IR" sz="2000" b="1"/>
              <a:t>از </a:t>
            </a:r>
            <a:r>
              <a:rPr lang="fa-IR" sz="2000" b="1" smtClean="0"/>
              <a:t>ظرفیت­هایشان برای جبهه </a:t>
            </a:r>
            <a:r>
              <a:rPr lang="fa-IR" sz="2000" b="1" dirty="0"/>
              <a:t>انقلاب </a:t>
            </a:r>
            <a:r>
              <a:rPr lang="fa-IR" sz="2000" b="1" dirty="0" smtClean="0"/>
              <a:t>حیاتی است</a:t>
            </a:r>
            <a:r>
              <a:rPr lang="fa-IR" sz="2000" b="1" dirty="0"/>
              <a:t>.</a:t>
            </a:r>
            <a:endParaRPr lang="en-US" sz="2000" b="1" dirty="0"/>
          </a:p>
          <a:p>
            <a:pPr lvl="0" algn="justLow">
              <a:lnSpc>
                <a:spcPct val="200000"/>
              </a:lnSpc>
            </a:pPr>
            <a:r>
              <a:rPr lang="fa-IR" sz="2000" b="1" dirty="0"/>
              <a:t>اشداء علی الکفار و رحماء بینهم اصلی ضروری بوده ولی باید دقت داشت که در همه بخش­های سه گانه در هر سطح با عنایت به طیف بودن هر بخش، فرصت­های زیادی در بین گسل­های عناصر تشکیل دهنده رقبا، مخالفین و دشمنان </a:t>
            </a:r>
            <a:r>
              <a:rPr lang="fa-IR" sz="2000" b="1" dirty="0" smtClean="0"/>
              <a:t>هست (</a:t>
            </a:r>
            <a:r>
              <a:rPr lang="fa-IR" sz="2000" b="1" dirty="0"/>
              <a:t>مثل </a:t>
            </a:r>
            <a:r>
              <a:rPr lang="fa-IR" sz="2000" b="1" dirty="0" err="1" smtClean="0"/>
              <a:t>اختلافاتی</a:t>
            </a:r>
            <a:r>
              <a:rPr lang="fa-IR" sz="2000" b="1" dirty="0" smtClean="0"/>
              <a:t> </a:t>
            </a:r>
            <a:r>
              <a:rPr lang="fa-IR" sz="2000" b="1" dirty="0"/>
              <a:t>که در بین قدرت­های جهانی مشاهده می­شود) که با هوشمندی می­بایست از آنها استفاده </a:t>
            </a:r>
            <a:r>
              <a:rPr lang="fa-IR" sz="2000" b="1" dirty="0" smtClean="0"/>
              <a:t>نمود. </a:t>
            </a:r>
          </a:p>
          <a:p>
            <a:pPr algn="justLow">
              <a:lnSpc>
                <a:spcPct val="200000"/>
              </a:lnSpc>
            </a:pPr>
            <a:r>
              <a:rPr lang="fa-IR" sz="2000" b="1" dirty="0"/>
              <a:t>جذب و خیرخواهی حتی برای مخالفین و دشمنان اصل کلی و </a:t>
            </a:r>
            <a:r>
              <a:rPr lang="fa-IR" sz="2000" b="1" dirty="0" smtClean="0"/>
              <a:t>مهم </a:t>
            </a:r>
            <a:r>
              <a:rPr lang="fa-IR" sz="2000" b="1" dirty="0"/>
              <a:t>است، آن­گونه که حضرت امام </a:t>
            </a:r>
            <a:r>
              <a:rPr lang="fa-IR" sz="2000" b="1" dirty="0" smtClean="0"/>
              <a:t>(ره) </a:t>
            </a:r>
            <a:r>
              <a:rPr lang="fa-IR" sz="2000" b="1" dirty="0"/>
              <a:t>منافقین را در وصیت­نامه خویش مخاطب قرار داد. </a:t>
            </a:r>
            <a:endParaRPr lang="en-US" sz="2000" b="1" dirty="0"/>
          </a:p>
          <a:p>
            <a:pPr lvl="0" algn="justLow">
              <a:lnSpc>
                <a:spcPct val="200000"/>
              </a:lnSpc>
            </a:pPr>
            <a:endParaRPr lang="fa-IR" sz="2000" b="1" dirty="0" smtClean="0"/>
          </a:p>
          <a:p>
            <a:pPr lvl="0" algn="justLow">
              <a:lnSpc>
                <a:spcPct val="200000"/>
              </a:lnSpc>
            </a:pPr>
            <a:endParaRPr lang="en-US" sz="2000" b="1" dirty="0"/>
          </a:p>
        </p:txBody>
      </p:sp>
    </p:spTree>
    <p:extLst>
      <p:ext uri="{BB962C8B-B14F-4D97-AF65-F5344CB8AC3E}">
        <p14:creationId xmlns:p14="http://schemas.microsoft.com/office/powerpoint/2010/main" val="250105770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animEffect transition="in" filter="wipe(down)">
                                      <p:cBhvr>
                                        <p:cTn id="7" dur="580">
                                          <p:stCondLst>
                                            <p:cond delay="0"/>
                                          </p:stCondLst>
                                        </p:cTn>
                                        <p:tgtEl>
                                          <p:spTgt spid="25">
                                            <p:txEl>
                                              <p:pRg st="0" end="0"/>
                                            </p:txEl>
                                          </p:spTgt>
                                        </p:tgtEl>
                                      </p:cBhvr>
                                    </p:animEffect>
                                    <p:anim calcmode="lin" valueType="num">
                                      <p:cBhvr>
                                        <p:cTn id="8" dur="1822" tmFilter="0,0; 0.14,0.36; 0.43,0.73; 0.71,0.91; 1.0,1.0">
                                          <p:stCondLst>
                                            <p:cond delay="0"/>
                                          </p:stCondLst>
                                        </p:cTn>
                                        <p:tgtEl>
                                          <p:spTgt spid="25">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5">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5">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5">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5">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5">
                                            <p:txEl>
                                              <p:pRg st="0" end="0"/>
                                            </p:txEl>
                                          </p:spTgt>
                                        </p:tgtEl>
                                      </p:cBhvr>
                                      <p:to x="100000" y="60000"/>
                                    </p:animScale>
                                    <p:animScale>
                                      <p:cBhvr>
                                        <p:cTn id="14" dur="166" decel="50000">
                                          <p:stCondLst>
                                            <p:cond delay="676"/>
                                          </p:stCondLst>
                                        </p:cTn>
                                        <p:tgtEl>
                                          <p:spTgt spid="25">
                                            <p:txEl>
                                              <p:pRg st="0" end="0"/>
                                            </p:txEl>
                                          </p:spTgt>
                                        </p:tgtEl>
                                      </p:cBhvr>
                                      <p:to x="100000" y="100000"/>
                                    </p:animScale>
                                    <p:animScale>
                                      <p:cBhvr>
                                        <p:cTn id="15" dur="26">
                                          <p:stCondLst>
                                            <p:cond delay="1312"/>
                                          </p:stCondLst>
                                        </p:cTn>
                                        <p:tgtEl>
                                          <p:spTgt spid="25">
                                            <p:txEl>
                                              <p:pRg st="0" end="0"/>
                                            </p:txEl>
                                          </p:spTgt>
                                        </p:tgtEl>
                                      </p:cBhvr>
                                      <p:to x="100000" y="80000"/>
                                    </p:animScale>
                                    <p:animScale>
                                      <p:cBhvr>
                                        <p:cTn id="16" dur="166" decel="50000">
                                          <p:stCondLst>
                                            <p:cond delay="1338"/>
                                          </p:stCondLst>
                                        </p:cTn>
                                        <p:tgtEl>
                                          <p:spTgt spid="25">
                                            <p:txEl>
                                              <p:pRg st="0" end="0"/>
                                            </p:txEl>
                                          </p:spTgt>
                                        </p:tgtEl>
                                      </p:cBhvr>
                                      <p:to x="100000" y="100000"/>
                                    </p:animScale>
                                    <p:animScale>
                                      <p:cBhvr>
                                        <p:cTn id="17" dur="26">
                                          <p:stCondLst>
                                            <p:cond delay="1642"/>
                                          </p:stCondLst>
                                        </p:cTn>
                                        <p:tgtEl>
                                          <p:spTgt spid="25">
                                            <p:txEl>
                                              <p:pRg st="0" end="0"/>
                                            </p:txEl>
                                          </p:spTgt>
                                        </p:tgtEl>
                                      </p:cBhvr>
                                      <p:to x="100000" y="90000"/>
                                    </p:animScale>
                                    <p:animScale>
                                      <p:cBhvr>
                                        <p:cTn id="18" dur="166" decel="50000">
                                          <p:stCondLst>
                                            <p:cond delay="1668"/>
                                          </p:stCondLst>
                                        </p:cTn>
                                        <p:tgtEl>
                                          <p:spTgt spid="25">
                                            <p:txEl>
                                              <p:pRg st="0" end="0"/>
                                            </p:txEl>
                                          </p:spTgt>
                                        </p:tgtEl>
                                      </p:cBhvr>
                                      <p:to x="100000" y="100000"/>
                                    </p:animScale>
                                    <p:animScale>
                                      <p:cBhvr>
                                        <p:cTn id="19" dur="26">
                                          <p:stCondLst>
                                            <p:cond delay="1808"/>
                                          </p:stCondLst>
                                        </p:cTn>
                                        <p:tgtEl>
                                          <p:spTgt spid="25">
                                            <p:txEl>
                                              <p:pRg st="0" end="0"/>
                                            </p:txEl>
                                          </p:spTgt>
                                        </p:tgtEl>
                                      </p:cBhvr>
                                      <p:to x="100000" y="95000"/>
                                    </p:animScale>
                                    <p:animScale>
                                      <p:cBhvr>
                                        <p:cTn id="20" dur="166" decel="50000">
                                          <p:stCondLst>
                                            <p:cond delay="1834"/>
                                          </p:stCondLst>
                                        </p:cTn>
                                        <p:tgtEl>
                                          <p:spTgt spid="25">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25">
                                            <p:txEl>
                                              <p:pRg st="1" end="1"/>
                                            </p:txEl>
                                          </p:spTgt>
                                        </p:tgtEl>
                                        <p:attrNameLst>
                                          <p:attrName>style.visibility</p:attrName>
                                        </p:attrNameLst>
                                      </p:cBhvr>
                                      <p:to>
                                        <p:strVal val="visible"/>
                                      </p:to>
                                    </p:set>
                                    <p:animEffect transition="in" filter="wipe(down)">
                                      <p:cBhvr>
                                        <p:cTn id="25" dur="580">
                                          <p:stCondLst>
                                            <p:cond delay="0"/>
                                          </p:stCondLst>
                                        </p:cTn>
                                        <p:tgtEl>
                                          <p:spTgt spid="25">
                                            <p:txEl>
                                              <p:pRg st="1" end="1"/>
                                            </p:txEl>
                                          </p:spTgt>
                                        </p:tgtEl>
                                      </p:cBhvr>
                                    </p:animEffect>
                                    <p:anim calcmode="lin" valueType="num">
                                      <p:cBhvr>
                                        <p:cTn id="26" dur="1822" tmFilter="0,0; 0.14,0.36; 0.43,0.73; 0.71,0.91; 1.0,1.0">
                                          <p:stCondLst>
                                            <p:cond delay="0"/>
                                          </p:stCondLst>
                                        </p:cTn>
                                        <p:tgtEl>
                                          <p:spTgt spid="25">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25">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25">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25">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25">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25">
                                            <p:txEl>
                                              <p:pRg st="1" end="1"/>
                                            </p:txEl>
                                          </p:spTgt>
                                        </p:tgtEl>
                                      </p:cBhvr>
                                      <p:to x="100000" y="60000"/>
                                    </p:animScale>
                                    <p:animScale>
                                      <p:cBhvr>
                                        <p:cTn id="32" dur="166" decel="50000">
                                          <p:stCondLst>
                                            <p:cond delay="676"/>
                                          </p:stCondLst>
                                        </p:cTn>
                                        <p:tgtEl>
                                          <p:spTgt spid="25">
                                            <p:txEl>
                                              <p:pRg st="1" end="1"/>
                                            </p:txEl>
                                          </p:spTgt>
                                        </p:tgtEl>
                                      </p:cBhvr>
                                      <p:to x="100000" y="100000"/>
                                    </p:animScale>
                                    <p:animScale>
                                      <p:cBhvr>
                                        <p:cTn id="33" dur="26">
                                          <p:stCondLst>
                                            <p:cond delay="1312"/>
                                          </p:stCondLst>
                                        </p:cTn>
                                        <p:tgtEl>
                                          <p:spTgt spid="25">
                                            <p:txEl>
                                              <p:pRg st="1" end="1"/>
                                            </p:txEl>
                                          </p:spTgt>
                                        </p:tgtEl>
                                      </p:cBhvr>
                                      <p:to x="100000" y="80000"/>
                                    </p:animScale>
                                    <p:animScale>
                                      <p:cBhvr>
                                        <p:cTn id="34" dur="166" decel="50000">
                                          <p:stCondLst>
                                            <p:cond delay="1338"/>
                                          </p:stCondLst>
                                        </p:cTn>
                                        <p:tgtEl>
                                          <p:spTgt spid="25">
                                            <p:txEl>
                                              <p:pRg st="1" end="1"/>
                                            </p:txEl>
                                          </p:spTgt>
                                        </p:tgtEl>
                                      </p:cBhvr>
                                      <p:to x="100000" y="100000"/>
                                    </p:animScale>
                                    <p:animScale>
                                      <p:cBhvr>
                                        <p:cTn id="35" dur="26">
                                          <p:stCondLst>
                                            <p:cond delay="1642"/>
                                          </p:stCondLst>
                                        </p:cTn>
                                        <p:tgtEl>
                                          <p:spTgt spid="25">
                                            <p:txEl>
                                              <p:pRg st="1" end="1"/>
                                            </p:txEl>
                                          </p:spTgt>
                                        </p:tgtEl>
                                      </p:cBhvr>
                                      <p:to x="100000" y="90000"/>
                                    </p:animScale>
                                    <p:animScale>
                                      <p:cBhvr>
                                        <p:cTn id="36" dur="166" decel="50000">
                                          <p:stCondLst>
                                            <p:cond delay="1668"/>
                                          </p:stCondLst>
                                        </p:cTn>
                                        <p:tgtEl>
                                          <p:spTgt spid="25">
                                            <p:txEl>
                                              <p:pRg st="1" end="1"/>
                                            </p:txEl>
                                          </p:spTgt>
                                        </p:tgtEl>
                                      </p:cBhvr>
                                      <p:to x="100000" y="100000"/>
                                    </p:animScale>
                                    <p:animScale>
                                      <p:cBhvr>
                                        <p:cTn id="37" dur="26">
                                          <p:stCondLst>
                                            <p:cond delay="1808"/>
                                          </p:stCondLst>
                                        </p:cTn>
                                        <p:tgtEl>
                                          <p:spTgt spid="25">
                                            <p:txEl>
                                              <p:pRg st="1" end="1"/>
                                            </p:txEl>
                                          </p:spTgt>
                                        </p:tgtEl>
                                      </p:cBhvr>
                                      <p:to x="100000" y="95000"/>
                                    </p:animScale>
                                    <p:animScale>
                                      <p:cBhvr>
                                        <p:cTn id="38" dur="166" decel="50000">
                                          <p:stCondLst>
                                            <p:cond delay="1834"/>
                                          </p:stCondLst>
                                        </p:cTn>
                                        <p:tgtEl>
                                          <p:spTgt spid="25">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25">
                                            <p:txEl>
                                              <p:pRg st="2" end="2"/>
                                            </p:txEl>
                                          </p:spTgt>
                                        </p:tgtEl>
                                        <p:attrNameLst>
                                          <p:attrName>style.visibility</p:attrName>
                                        </p:attrNameLst>
                                      </p:cBhvr>
                                      <p:to>
                                        <p:strVal val="visible"/>
                                      </p:to>
                                    </p:set>
                                    <p:animEffect transition="in" filter="wipe(down)">
                                      <p:cBhvr>
                                        <p:cTn id="43" dur="580">
                                          <p:stCondLst>
                                            <p:cond delay="0"/>
                                          </p:stCondLst>
                                        </p:cTn>
                                        <p:tgtEl>
                                          <p:spTgt spid="25">
                                            <p:txEl>
                                              <p:pRg st="2" end="2"/>
                                            </p:txEl>
                                          </p:spTgt>
                                        </p:tgtEl>
                                      </p:cBhvr>
                                    </p:animEffect>
                                    <p:anim calcmode="lin" valueType="num">
                                      <p:cBhvr>
                                        <p:cTn id="44" dur="1822" tmFilter="0,0; 0.14,0.36; 0.43,0.73; 0.71,0.91; 1.0,1.0">
                                          <p:stCondLst>
                                            <p:cond delay="0"/>
                                          </p:stCondLst>
                                        </p:cTn>
                                        <p:tgtEl>
                                          <p:spTgt spid="25">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25">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25">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25">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25">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25">
                                            <p:txEl>
                                              <p:pRg st="2" end="2"/>
                                            </p:txEl>
                                          </p:spTgt>
                                        </p:tgtEl>
                                      </p:cBhvr>
                                      <p:to x="100000" y="60000"/>
                                    </p:animScale>
                                    <p:animScale>
                                      <p:cBhvr>
                                        <p:cTn id="50" dur="166" decel="50000">
                                          <p:stCondLst>
                                            <p:cond delay="676"/>
                                          </p:stCondLst>
                                        </p:cTn>
                                        <p:tgtEl>
                                          <p:spTgt spid="25">
                                            <p:txEl>
                                              <p:pRg st="2" end="2"/>
                                            </p:txEl>
                                          </p:spTgt>
                                        </p:tgtEl>
                                      </p:cBhvr>
                                      <p:to x="100000" y="100000"/>
                                    </p:animScale>
                                    <p:animScale>
                                      <p:cBhvr>
                                        <p:cTn id="51" dur="26">
                                          <p:stCondLst>
                                            <p:cond delay="1312"/>
                                          </p:stCondLst>
                                        </p:cTn>
                                        <p:tgtEl>
                                          <p:spTgt spid="25">
                                            <p:txEl>
                                              <p:pRg st="2" end="2"/>
                                            </p:txEl>
                                          </p:spTgt>
                                        </p:tgtEl>
                                      </p:cBhvr>
                                      <p:to x="100000" y="80000"/>
                                    </p:animScale>
                                    <p:animScale>
                                      <p:cBhvr>
                                        <p:cTn id="52" dur="166" decel="50000">
                                          <p:stCondLst>
                                            <p:cond delay="1338"/>
                                          </p:stCondLst>
                                        </p:cTn>
                                        <p:tgtEl>
                                          <p:spTgt spid="25">
                                            <p:txEl>
                                              <p:pRg st="2" end="2"/>
                                            </p:txEl>
                                          </p:spTgt>
                                        </p:tgtEl>
                                      </p:cBhvr>
                                      <p:to x="100000" y="100000"/>
                                    </p:animScale>
                                    <p:animScale>
                                      <p:cBhvr>
                                        <p:cTn id="53" dur="26">
                                          <p:stCondLst>
                                            <p:cond delay="1642"/>
                                          </p:stCondLst>
                                        </p:cTn>
                                        <p:tgtEl>
                                          <p:spTgt spid="25">
                                            <p:txEl>
                                              <p:pRg st="2" end="2"/>
                                            </p:txEl>
                                          </p:spTgt>
                                        </p:tgtEl>
                                      </p:cBhvr>
                                      <p:to x="100000" y="90000"/>
                                    </p:animScale>
                                    <p:animScale>
                                      <p:cBhvr>
                                        <p:cTn id="54" dur="166" decel="50000">
                                          <p:stCondLst>
                                            <p:cond delay="1668"/>
                                          </p:stCondLst>
                                        </p:cTn>
                                        <p:tgtEl>
                                          <p:spTgt spid="25">
                                            <p:txEl>
                                              <p:pRg st="2" end="2"/>
                                            </p:txEl>
                                          </p:spTgt>
                                        </p:tgtEl>
                                      </p:cBhvr>
                                      <p:to x="100000" y="100000"/>
                                    </p:animScale>
                                    <p:animScale>
                                      <p:cBhvr>
                                        <p:cTn id="55" dur="26">
                                          <p:stCondLst>
                                            <p:cond delay="1808"/>
                                          </p:stCondLst>
                                        </p:cTn>
                                        <p:tgtEl>
                                          <p:spTgt spid="25">
                                            <p:txEl>
                                              <p:pRg st="2" end="2"/>
                                            </p:txEl>
                                          </p:spTgt>
                                        </p:tgtEl>
                                      </p:cBhvr>
                                      <p:to x="100000" y="95000"/>
                                    </p:animScale>
                                    <p:animScale>
                                      <p:cBhvr>
                                        <p:cTn id="56" dur="166" decel="50000">
                                          <p:stCondLst>
                                            <p:cond delay="1834"/>
                                          </p:stCondLst>
                                        </p:cTn>
                                        <p:tgtEl>
                                          <p:spTgt spid="25">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4" y="0"/>
            <a:ext cx="7643834" cy="1428736"/>
          </a:xfrm>
        </p:spPr>
        <p:style>
          <a:lnRef idx="0">
            <a:schemeClr val="dk1"/>
          </a:lnRef>
          <a:fillRef idx="3">
            <a:schemeClr val="dk1"/>
          </a:fillRef>
          <a:effectRef idx="3">
            <a:schemeClr val="dk1"/>
          </a:effectRef>
          <a:fontRef idx="minor">
            <a:schemeClr val="lt1"/>
          </a:fontRef>
        </p:style>
        <p:txBody>
          <a:bodyPr/>
          <a:lstStyle/>
          <a:p>
            <a:r>
              <a:rPr lang="fa-IR" sz="2800" b="1" dirty="0"/>
              <a:t>قواعد و بایسته­های کلی و </a:t>
            </a:r>
            <a:r>
              <a:rPr lang="fa-IR" sz="2800" b="1" dirty="0" smtClean="0"/>
              <a:t>ضروری 3 </a:t>
            </a:r>
            <a:endParaRPr lang="en-US" sz="2800" dirty="0"/>
          </a:p>
        </p:txBody>
      </p:sp>
      <p:sp>
        <p:nvSpPr>
          <p:cNvPr id="25" name="Content Placeholder 2"/>
          <p:cNvSpPr>
            <a:spLocks noGrp="1"/>
          </p:cNvSpPr>
          <p:nvPr>
            <p:ph idx="1"/>
          </p:nvPr>
        </p:nvSpPr>
        <p:spPr>
          <a:xfrm>
            <a:off x="0" y="1528192"/>
            <a:ext cx="8892480" cy="5329808"/>
          </a:xfrm>
        </p:spPr>
        <p:txBody>
          <a:bodyPr>
            <a:noAutofit/>
          </a:bodyPr>
          <a:lstStyle/>
          <a:p>
            <a:pPr lvl="0" algn="justLow">
              <a:lnSpc>
                <a:spcPct val="150000"/>
              </a:lnSpc>
            </a:pPr>
            <a:r>
              <a:rPr lang="fa-IR" sz="2000" b="1" baseline="30000" dirty="0" smtClean="0"/>
              <a:t>1</a:t>
            </a:r>
            <a:r>
              <a:rPr lang="fa-IR" sz="2000" b="1" baseline="30000" dirty="0"/>
              <a:t>.</a:t>
            </a:r>
            <a:r>
              <a:rPr lang="fa-IR" sz="2000" b="1" dirty="0"/>
              <a:t> محبت و احترام با رقبا حتی با </a:t>
            </a:r>
            <a:r>
              <a:rPr lang="fa-IR" sz="2000" b="1" dirty="0" smtClean="0"/>
              <a:t>مخالفین، </a:t>
            </a:r>
            <a:r>
              <a:rPr lang="fa-IR" sz="2000" b="1" baseline="30000" dirty="0"/>
              <a:t>2.</a:t>
            </a:r>
            <a:r>
              <a:rPr lang="fa-IR" sz="2000" b="1" dirty="0"/>
              <a:t> مواجهه منطقی </a:t>
            </a:r>
            <a:r>
              <a:rPr lang="fa-IR" sz="2000" b="1" dirty="0" smtClean="0"/>
              <a:t>با همه، </a:t>
            </a:r>
            <a:r>
              <a:rPr lang="fa-IR" sz="2000" b="1" dirty="0"/>
              <a:t>حتی با دشمنان جبهه انقلاب </a:t>
            </a:r>
            <a:r>
              <a:rPr lang="fa-IR" sz="2000" b="1" dirty="0" smtClean="0"/>
              <a:t>اسلامی، </a:t>
            </a:r>
            <a:r>
              <a:rPr lang="fa-IR" sz="2000" b="1" baseline="30000" dirty="0"/>
              <a:t>3.</a:t>
            </a:r>
            <a:r>
              <a:rPr lang="fa-IR" sz="2000" b="1" dirty="0"/>
              <a:t> بیان تبیینی در حد اعلاء و شعار در حد ضرورت،</a:t>
            </a:r>
            <a:r>
              <a:rPr lang="fa-IR" sz="2000" b="1" baseline="30000" dirty="0"/>
              <a:t>4.</a:t>
            </a:r>
            <a:r>
              <a:rPr lang="fa-IR" sz="2000" b="1" dirty="0"/>
              <a:t> بهره­مندی و استفاده از همه محاسن عناصر فعال و بازیگر در صحنه حتی دشمنان جبهه </a:t>
            </a:r>
            <a:r>
              <a:rPr lang="fa-IR" sz="2000" b="1" dirty="0" smtClean="0"/>
              <a:t>حق،  </a:t>
            </a:r>
            <a:r>
              <a:rPr lang="fa-IR" sz="2000" b="1" baseline="30000" dirty="0"/>
              <a:t>5.</a:t>
            </a:r>
            <a:r>
              <a:rPr lang="fa-IR" sz="2000" b="1" dirty="0"/>
              <a:t> پرهیز از زشتی­های عناصر همراه، فعال و حتی موثر در جبهه انقلاب، اصولی اسلامی و مهم می­باشد.</a:t>
            </a:r>
            <a:endParaRPr lang="en-US" sz="2000" b="1" dirty="0"/>
          </a:p>
          <a:p>
            <a:pPr lvl="0" algn="justLow">
              <a:lnSpc>
                <a:spcPct val="150000"/>
              </a:lnSpc>
            </a:pPr>
            <a:r>
              <a:rPr lang="fa-IR" sz="2000" b="1" dirty="0" smtClean="0"/>
              <a:t>در </a:t>
            </a:r>
            <a:r>
              <a:rPr lang="fa-IR" sz="2000" b="1" dirty="0"/>
              <a:t>هر سطح می­توان با مشارکت و همراهی منافع مشترکی را تعریف نمود و یا اقدام و موضعی مناسب نسبت به سطوح بالاتر اتخاذ کرد، همان­طور که رهبری معظم انقلاب از غیرمعتقدان به نظام اسلامی نیز برای حضور در انتخابات یازدهمین دوره ریاست جمهوری و تعیین سرنوشت خود دعوت نمودند.</a:t>
            </a:r>
            <a:endParaRPr lang="en-US" sz="2000" b="1" dirty="0"/>
          </a:p>
          <a:p>
            <a:pPr algn="justLow">
              <a:lnSpc>
                <a:spcPct val="150000"/>
              </a:lnSpc>
            </a:pPr>
            <a:r>
              <a:rPr lang="fa-IR" sz="2000" b="1" dirty="0"/>
              <a:t>در صورت همنوایی افراد و گروه­های فعال در جبهه خودی(سطح چهار تحلیل مدل مفهومی) با دشمنان انقلاب اسلامی و سلطه­گران خاصه آمریکا و عدم </a:t>
            </a:r>
            <a:r>
              <a:rPr lang="fa-IR" sz="2000" b="1" dirty="0" err="1" smtClean="0"/>
              <a:t>تصیح</a:t>
            </a:r>
            <a:r>
              <a:rPr lang="fa-IR" sz="2000" b="1" dirty="0" smtClean="0"/>
              <a:t> </a:t>
            </a:r>
            <a:r>
              <a:rPr lang="fa-IR" sz="2000" b="1" dirty="0"/>
              <a:t>مواضع­شان پس از تذکر به آنها، می­بایست به نفاق این عناصر شک نمود و ظن منافق بودن </a:t>
            </a:r>
            <a:r>
              <a:rPr lang="fa-IR" sz="2000" b="1" dirty="0" smtClean="0"/>
              <a:t>به </a:t>
            </a:r>
            <a:r>
              <a:rPr lang="fa-IR" sz="2000" b="1" dirty="0"/>
              <a:t>ایشان داشت.</a:t>
            </a:r>
            <a:endParaRPr lang="en-US" sz="2000" b="1" dirty="0"/>
          </a:p>
        </p:txBody>
      </p:sp>
    </p:spTree>
    <p:extLst>
      <p:ext uri="{BB962C8B-B14F-4D97-AF65-F5344CB8AC3E}">
        <p14:creationId xmlns:p14="http://schemas.microsoft.com/office/powerpoint/2010/main" val="312906003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animEffect transition="in" filter="wipe(down)">
                                      <p:cBhvr>
                                        <p:cTn id="7" dur="580">
                                          <p:stCondLst>
                                            <p:cond delay="0"/>
                                          </p:stCondLst>
                                        </p:cTn>
                                        <p:tgtEl>
                                          <p:spTgt spid="25">
                                            <p:txEl>
                                              <p:pRg st="0" end="0"/>
                                            </p:txEl>
                                          </p:spTgt>
                                        </p:tgtEl>
                                      </p:cBhvr>
                                    </p:animEffect>
                                    <p:anim calcmode="lin" valueType="num">
                                      <p:cBhvr>
                                        <p:cTn id="8" dur="1822" tmFilter="0,0; 0.14,0.36; 0.43,0.73; 0.71,0.91; 1.0,1.0">
                                          <p:stCondLst>
                                            <p:cond delay="0"/>
                                          </p:stCondLst>
                                        </p:cTn>
                                        <p:tgtEl>
                                          <p:spTgt spid="25">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5">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5">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5">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5">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5">
                                            <p:txEl>
                                              <p:pRg st="0" end="0"/>
                                            </p:txEl>
                                          </p:spTgt>
                                        </p:tgtEl>
                                      </p:cBhvr>
                                      <p:to x="100000" y="60000"/>
                                    </p:animScale>
                                    <p:animScale>
                                      <p:cBhvr>
                                        <p:cTn id="14" dur="166" decel="50000">
                                          <p:stCondLst>
                                            <p:cond delay="676"/>
                                          </p:stCondLst>
                                        </p:cTn>
                                        <p:tgtEl>
                                          <p:spTgt spid="25">
                                            <p:txEl>
                                              <p:pRg st="0" end="0"/>
                                            </p:txEl>
                                          </p:spTgt>
                                        </p:tgtEl>
                                      </p:cBhvr>
                                      <p:to x="100000" y="100000"/>
                                    </p:animScale>
                                    <p:animScale>
                                      <p:cBhvr>
                                        <p:cTn id="15" dur="26">
                                          <p:stCondLst>
                                            <p:cond delay="1312"/>
                                          </p:stCondLst>
                                        </p:cTn>
                                        <p:tgtEl>
                                          <p:spTgt spid="25">
                                            <p:txEl>
                                              <p:pRg st="0" end="0"/>
                                            </p:txEl>
                                          </p:spTgt>
                                        </p:tgtEl>
                                      </p:cBhvr>
                                      <p:to x="100000" y="80000"/>
                                    </p:animScale>
                                    <p:animScale>
                                      <p:cBhvr>
                                        <p:cTn id="16" dur="166" decel="50000">
                                          <p:stCondLst>
                                            <p:cond delay="1338"/>
                                          </p:stCondLst>
                                        </p:cTn>
                                        <p:tgtEl>
                                          <p:spTgt spid="25">
                                            <p:txEl>
                                              <p:pRg st="0" end="0"/>
                                            </p:txEl>
                                          </p:spTgt>
                                        </p:tgtEl>
                                      </p:cBhvr>
                                      <p:to x="100000" y="100000"/>
                                    </p:animScale>
                                    <p:animScale>
                                      <p:cBhvr>
                                        <p:cTn id="17" dur="26">
                                          <p:stCondLst>
                                            <p:cond delay="1642"/>
                                          </p:stCondLst>
                                        </p:cTn>
                                        <p:tgtEl>
                                          <p:spTgt spid="25">
                                            <p:txEl>
                                              <p:pRg st="0" end="0"/>
                                            </p:txEl>
                                          </p:spTgt>
                                        </p:tgtEl>
                                      </p:cBhvr>
                                      <p:to x="100000" y="90000"/>
                                    </p:animScale>
                                    <p:animScale>
                                      <p:cBhvr>
                                        <p:cTn id="18" dur="166" decel="50000">
                                          <p:stCondLst>
                                            <p:cond delay="1668"/>
                                          </p:stCondLst>
                                        </p:cTn>
                                        <p:tgtEl>
                                          <p:spTgt spid="25">
                                            <p:txEl>
                                              <p:pRg st="0" end="0"/>
                                            </p:txEl>
                                          </p:spTgt>
                                        </p:tgtEl>
                                      </p:cBhvr>
                                      <p:to x="100000" y="100000"/>
                                    </p:animScale>
                                    <p:animScale>
                                      <p:cBhvr>
                                        <p:cTn id="19" dur="26">
                                          <p:stCondLst>
                                            <p:cond delay="1808"/>
                                          </p:stCondLst>
                                        </p:cTn>
                                        <p:tgtEl>
                                          <p:spTgt spid="25">
                                            <p:txEl>
                                              <p:pRg st="0" end="0"/>
                                            </p:txEl>
                                          </p:spTgt>
                                        </p:tgtEl>
                                      </p:cBhvr>
                                      <p:to x="100000" y="95000"/>
                                    </p:animScale>
                                    <p:animScale>
                                      <p:cBhvr>
                                        <p:cTn id="20" dur="166" decel="50000">
                                          <p:stCondLst>
                                            <p:cond delay="1834"/>
                                          </p:stCondLst>
                                        </p:cTn>
                                        <p:tgtEl>
                                          <p:spTgt spid="25">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25">
                                            <p:txEl>
                                              <p:pRg st="1" end="1"/>
                                            </p:txEl>
                                          </p:spTgt>
                                        </p:tgtEl>
                                        <p:attrNameLst>
                                          <p:attrName>style.visibility</p:attrName>
                                        </p:attrNameLst>
                                      </p:cBhvr>
                                      <p:to>
                                        <p:strVal val="visible"/>
                                      </p:to>
                                    </p:set>
                                    <p:animEffect transition="in" filter="wipe(down)">
                                      <p:cBhvr>
                                        <p:cTn id="25" dur="580">
                                          <p:stCondLst>
                                            <p:cond delay="0"/>
                                          </p:stCondLst>
                                        </p:cTn>
                                        <p:tgtEl>
                                          <p:spTgt spid="25">
                                            <p:txEl>
                                              <p:pRg st="1" end="1"/>
                                            </p:txEl>
                                          </p:spTgt>
                                        </p:tgtEl>
                                      </p:cBhvr>
                                    </p:animEffect>
                                    <p:anim calcmode="lin" valueType="num">
                                      <p:cBhvr>
                                        <p:cTn id="26" dur="1822" tmFilter="0,0; 0.14,0.36; 0.43,0.73; 0.71,0.91; 1.0,1.0">
                                          <p:stCondLst>
                                            <p:cond delay="0"/>
                                          </p:stCondLst>
                                        </p:cTn>
                                        <p:tgtEl>
                                          <p:spTgt spid="25">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25">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25">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25">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25">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25">
                                            <p:txEl>
                                              <p:pRg st="1" end="1"/>
                                            </p:txEl>
                                          </p:spTgt>
                                        </p:tgtEl>
                                      </p:cBhvr>
                                      <p:to x="100000" y="60000"/>
                                    </p:animScale>
                                    <p:animScale>
                                      <p:cBhvr>
                                        <p:cTn id="32" dur="166" decel="50000">
                                          <p:stCondLst>
                                            <p:cond delay="676"/>
                                          </p:stCondLst>
                                        </p:cTn>
                                        <p:tgtEl>
                                          <p:spTgt spid="25">
                                            <p:txEl>
                                              <p:pRg st="1" end="1"/>
                                            </p:txEl>
                                          </p:spTgt>
                                        </p:tgtEl>
                                      </p:cBhvr>
                                      <p:to x="100000" y="100000"/>
                                    </p:animScale>
                                    <p:animScale>
                                      <p:cBhvr>
                                        <p:cTn id="33" dur="26">
                                          <p:stCondLst>
                                            <p:cond delay="1312"/>
                                          </p:stCondLst>
                                        </p:cTn>
                                        <p:tgtEl>
                                          <p:spTgt spid="25">
                                            <p:txEl>
                                              <p:pRg st="1" end="1"/>
                                            </p:txEl>
                                          </p:spTgt>
                                        </p:tgtEl>
                                      </p:cBhvr>
                                      <p:to x="100000" y="80000"/>
                                    </p:animScale>
                                    <p:animScale>
                                      <p:cBhvr>
                                        <p:cTn id="34" dur="166" decel="50000">
                                          <p:stCondLst>
                                            <p:cond delay="1338"/>
                                          </p:stCondLst>
                                        </p:cTn>
                                        <p:tgtEl>
                                          <p:spTgt spid="25">
                                            <p:txEl>
                                              <p:pRg st="1" end="1"/>
                                            </p:txEl>
                                          </p:spTgt>
                                        </p:tgtEl>
                                      </p:cBhvr>
                                      <p:to x="100000" y="100000"/>
                                    </p:animScale>
                                    <p:animScale>
                                      <p:cBhvr>
                                        <p:cTn id="35" dur="26">
                                          <p:stCondLst>
                                            <p:cond delay="1642"/>
                                          </p:stCondLst>
                                        </p:cTn>
                                        <p:tgtEl>
                                          <p:spTgt spid="25">
                                            <p:txEl>
                                              <p:pRg st="1" end="1"/>
                                            </p:txEl>
                                          </p:spTgt>
                                        </p:tgtEl>
                                      </p:cBhvr>
                                      <p:to x="100000" y="90000"/>
                                    </p:animScale>
                                    <p:animScale>
                                      <p:cBhvr>
                                        <p:cTn id="36" dur="166" decel="50000">
                                          <p:stCondLst>
                                            <p:cond delay="1668"/>
                                          </p:stCondLst>
                                        </p:cTn>
                                        <p:tgtEl>
                                          <p:spTgt spid="25">
                                            <p:txEl>
                                              <p:pRg st="1" end="1"/>
                                            </p:txEl>
                                          </p:spTgt>
                                        </p:tgtEl>
                                      </p:cBhvr>
                                      <p:to x="100000" y="100000"/>
                                    </p:animScale>
                                    <p:animScale>
                                      <p:cBhvr>
                                        <p:cTn id="37" dur="26">
                                          <p:stCondLst>
                                            <p:cond delay="1808"/>
                                          </p:stCondLst>
                                        </p:cTn>
                                        <p:tgtEl>
                                          <p:spTgt spid="25">
                                            <p:txEl>
                                              <p:pRg st="1" end="1"/>
                                            </p:txEl>
                                          </p:spTgt>
                                        </p:tgtEl>
                                      </p:cBhvr>
                                      <p:to x="100000" y="95000"/>
                                    </p:animScale>
                                    <p:animScale>
                                      <p:cBhvr>
                                        <p:cTn id="38" dur="166" decel="50000">
                                          <p:stCondLst>
                                            <p:cond delay="1834"/>
                                          </p:stCondLst>
                                        </p:cTn>
                                        <p:tgtEl>
                                          <p:spTgt spid="25">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25">
                                            <p:txEl>
                                              <p:pRg st="2" end="2"/>
                                            </p:txEl>
                                          </p:spTgt>
                                        </p:tgtEl>
                                        <p:attrNameLst>
                                          <p:attrName>style.visibility</p:attrName>
                                        </p:attrNameLst>
                                      </p:cBhvr>
                                      <p:to>
                                        <p:strVal val="visible"/>
                                      </p:to>
                                    </p:set>
                                    <p:animEffect transition="in" filter="wipe(down)">
                                      <p:cBhvr>
                                        <p:cTn id="43" dur="580">
                                          <p:stCondLst>
                                            <p:cond delay="0"/>
                                          </p:stCondLst>
                                        </p:cTn>
                                        <p:tgtEl>
                                          <p:spTgt spid="25">
                                            <p:txEl>
                                              <p:pRg st="2" end="2"/>
                                            </p:txEl>
                                          </p:spTgt>
                                        </p:tgtEl>
                                      </p:cBhvr>
                                    </p:animEffect>
                                    <p:anim calcmode="lin" valueType="num">
                                      <p:cBhvr>
                                        <p:cTn id="44" dur="1822" tmFilter="0,0; 0.14,0.36; 0.43,0.73; 0.71,0.91; 1.0,1.0">
                                          <p:stCondLst>
                                            <p:cond delay="0"/>
                                          </p:stCondLst>
                                        </p:cTn>
                                        <p:tgtEl>
                                          <p:spTgt spid="25">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25">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25">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25">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25">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25">
                                            <p:txEl>
                                              <p:pRg st="2" end="2"/>
                                            </p:txEl>
                                          </p:spTgt>
                                        </p:tgtEl>
                                      </p:cBhvr>
                                      <p:to x="100000" y="60000"/>
                                    </p:animScale>
                                    <p:animScale>
                                      <p:cBhvr>
                                        <p:cTn id="50" dur="166" decel="50000">
                                          <p:stCondLst>
                                            <p:cond delay="676"/>
                                          </p:stCondLst>
                                        </p:cTn>
                                        <p:tgtEl>
                                          <p:spTgt spid="25">
                                            <p:txEl>
                                              <p:pRg st="2" end="2"/>
                                            </p:txEl>
                                          </p:spTgt>
                                        </p:tgtEl>
                                      </p:cBhvr>
                                      <p:to x="100000" y="100000"/>
                                    </p:animScale>
                                    <p:animScale>
                                      <p:cBhvr>
                                        <p:cTn id="51" dur="26">
                                          <p:stCondLst>
                                            <p:cond delay="1312"/>
                                          </p:stCondLst>
                                        </p:cTn>
                                        <p:tgtEl>
                                          <p:spTgt spid="25">
                                            <p:txEl>
                                              <p:pRg st="2" end="2"/>
                                            </p:txEl>
                                          </p:spTgt>
                                        </p:tgtEl>
                                      </p:cBhvr>
                                      <p:to x="100000" y="80000"/>
                                    </p:animScale>
                                    <p:animScale>
                                      <p:cBhvr>
                                        <p:cTn id="52" dur="166" decel="50000">
                                          <p:stCondLst>
                                            <p:cond delay="1338"/>
                                          </p:stCondLst>
                                        </p:cTn>
                                        <p:tgtEl>
                                          <p:spTgt spid="25">
                                            <p:txEl>
                                              <p:pRg st="2" end="2"/>
                                            </p:txEl>
                                          </p:spTgt>
                                        </p:tgtEl>
                                      </p:cBhvr>
                                      <p:to x="100000" y="100000"/>
                                    </p:animScale>
                                    <p:animScale>
                                      <p:cBhvr>
                                        <p:cTn id="53" dur="26">
                                          <p:stCondLst>
                                            <p:cond delay="1642"/>
                                          </p:stCondLst>
                                        </p:cTn>
                                        <p:tgtEl>
                                          <p:spTgt spid="25">
                                            <p:txEl>
                                              <p:pRg st="2" end="2"/>
                                            </p:txEl>
                                          </p:spTgt>
                                        </p:tgtEl>
                                      </p:cBhvr>
                                      <p:to x="100000" y="90000"/>
                                    </p:animScale>
                                    <p:animScale>
                                      <p:cBhvr>
                                        <p:cTn id="54" dur="166" decel="50000">
                                          <p:stCondLst>
                                            <p:cond delay="1668"/>
                                          </p:stCondLst>
                                        </p:cTn>
                                        <p:tgtEl>
                                          <p:spTgt spid="25">
                                            <p:txEl>
                                              <p:pRg st="2" end="2"/>
                                            </p:txEl>
                                          </p:spTgt>
                                        </p:tgtEl>
                                      </p:cBhvr>
                                      <p:to x="100000" y="100000"/>
                                    </p:animScale>
                                    <p:animScale>
                                      <p:cBhvr>
                                        <p:cTn id="55" dur="26">
                                          <p:stCondLst>
                                            <p:cond delay="1808"/>
                                          </p:stCondLst>
                                        </p:cTn>
                                        <p:tgtEl>
                                          <p:spTgt spid="25">
                                            <p:txEl>
                                              <p:pRg st="2" end="2"/>
                                            </p:txEl>
                                          </p:spTgt>
                                        </p:tgtEl>
                                      </p:cBhvr>
                                      <p:to x="100000" y="95000"/>
                                    </p:animScale>
                                    <p:animScale>
                                      <p:cBhvr>
                                        <p:cTn id="56" dur="166" decel="50000">
                                          <p:stCondLst>
                                            <p:cond delay="1834"/>
                                          </p:stCondLst>
                                        </p:cTn>
                                        <p:tgtEl>
                                          <p:spTgt spid="25">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صلوات</a:t>
            </a:r>
            <a:endParaRPr lang="en-US" dirty="0"/>
          </a:p>
        </p:txBody>
      </p:sp>
      <p:sp>
        <p:nvSpPr>
          <p:cNvPr id="4" name="Slide Number Placeholder 3"/>
          <p:cNvSpPr>
            <a:spLocks noGrp="1"/>
          </p:cNvSpPr>
          <p:nvPr>
            <p:ph type="sldNum" sz="quarter" idx="12"/>
          </p:nvPr>
        </p:nvSpPr>
        <p:spPr/>
        <p:txBody>
          <a:bodyPr/>
          <a:lstStyle/>
          <a:p>
            <a:fld id="{B0240EA5-27DB-4E93-9F0B-CBE4170397FF}" type="slidenum">
              <a:rPr lang="en-US" smtClean="0"/>
              <a:pPr/>
              <a:t>15</a:t>
            </a:fld>
            <a:endParaRPr lang="en-US" dirty="0"/>
          </a:p>
        </p:txBody>
      </p:sp>
      <p:sp>
        <p:nvSpPr>
          <p:cNvPr id="6" name="Rectangle 3"/>
          <p:cNvSpPr>
            <a:spLocks noGrp="1" noChangeArrowheads="1"/>
          </p:cNvSpPr>
          <p:nvPr>
            <p:ph idx="1"/>
          </p:nvPr>
        </p:nvSpPr>
        <p:spPr>
          <a:xfrm>
            <a:off x="428596" y="5715016"/>
            <a:ext cx="3033706" cy="714380"/>
          </a:xfrm>
        </p:spPr>
        <p:txBody>
          <a:bodyPr>
            <a:noAutofit/>
          </a:bodyPr>
          <a:lstStyle/>
          <a:p>
            <a:pPr algn="ctr" eaLnBrk="1" hangingPunct="1">
              <a:lnSpc>
                <a:spcPct val="125000"/>
              </a:lnSpc>
              <a:buFont typeface="Wingdings" pitchFamily="2" charset="2"/>
              <a:buNone/>
            </a:pPr>
            <a:r>
              <a:rPr lang="fa-IR" sz="2400" b="1" i="1" dirty="0" smtClean="0"/>
              <a:t>از توجه شما سپاسگزارم</a:t>
            </a:r>
          </a:p>
        </p:txBody>
      </p:sp>
      <p:pic>
        <p:nvPicPr>
          <p:cNvPr id="8" name="Picture 7" descr="غریب-الغربا.jpg"/>
          <p:cNvPicPr>
            <a:picLocks noChangeAspect="1"/>
          </p:cNvPicPr>
          <p:nvPr/>
        </p:nvPicPr>
        <p:blipFill>
          <a:blip r:embed="rId2" cstate="print"/>
          <a:stretch>
            <a:fillRect/>
          </a:stretch>
        </p:blipFill>
        <p:spPr>
          <a:xfrm>
            <a:off x="5286380" y="2714620"/>
            <a:ext cx="2428891" cy="2214578"/>
          </a:xfrm>
          <a:prstGeom prst="rect">
            <a:avLst/>
          </a:prstGeom>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0"/>
            <a:ext cx="7643834" cy="2132856"/>
          </a:xfrm>
        </p:spPr>
        <p:txBody>
          <a:bodyPr/>
          <a:lstStyle/>
          <a:p>
            <a:pPr rtl="1"/>
            <a:r>
              <a:rPr lang="fa-IR" sz="3600" b="1" dirty="0"/>
              <a:t>قال علی(علیه </a:t>
            </a:r>
            <a:r>
              <a:rPr lang="fa-IR" sz="3600" b="1" dirty="0" err="1"/>
              <a:t>السلام</a:t>
            </a:r>
            <a:r>
              <a:rPr lang="fa-IR" sz="3600" b="1" dirty="0"/>
              <a:t>)</a:t>
            </a:r>
            <a:r>
              <a:rPr lang="en-US" sz="3600" dirty="0"/>
              <a:t/>
            </a:r>
            <a:br>
              <a:rPr lang="en-US" sz="3600" dirty="0"/>
            </a:br>
            <a:r>
              <a:rPr lang="fa-IR" sz="3600" b="1" dirty="0" smtClean="0"/>
              <a:t>وَلاَ </a:t>
            </a:r>
            <a:r>
              <a:rPr lang="fa-IR" sz="3600" b="1" dirty="0"/>
              <a:t>يَحْمِلُ هذَا الْعَلَمَ إِلاَّ أَهْلُ الْبَصَرِ والصَّبْرِ وَالْعِلْمِ بِمَواضِعِ الحَقِ   </a:t>
            </a:r>
            <a:r>
              <a:rPr lang="fa-IR" sz="2000" b="1" dirty="0"/>
              <a:t>خطبه 173</a:t>
            </a:r>
            <a:r>
              <a:rPr lang="fa-IR" sz="3600" b="1" dirty="0"/>
              <a:t> </a:t>
            </a:r>
            <a:endParaRPr lang="en-US" sz="3600" dirty="0"/>
          </a:p>
        </p:txBody>
      </p:sp>
      <p:sp>
        <p:nvSpPr>
          <p:cNvPr id="6" name="Content Placeholder 5"/>
          <p:cNvSpPr>
            <a:spLocks noGrp="1"/>
          </p:cNvSpPr>
          <p:nvPr>
            <p:ph idx="1"/>
          </p:nvPr>
        </p:nvSpPr>
        <p:spPr>
          <a:xfrm>
            <a:off x="1331640" y="2276872"/>
            <a:ext cx="7355160" cy="4581128"/>
          </a:xfrm>
        </p:spPr>
        <p:txBody>
          <a:bodyPr>
            <a:normAutofit/>
          </a:bodyPr>
          <a:lstStyle/>
          <a:p>
            <a:pPr algn="just"/>
            <a:r>
              <a:rPr lang="fa-IR" dirty="0"/>
              <a:t>امام علی(علیه </a:t>
            </a:r>
            <a:r>
              <a:rPr lang="fa-IR" dirty="0" err="1" smtClean="0"/>
              <a:t>السلام</a:t>
            </a:r>
            <a:r>
              <a:rPr lang="fa-IR" dirty="0" smtClean="0"/>
              <a:t>): </a:t>
            </a:r>
            <a:r>
              <a:rPr lang="fa-IR" dirty="0" err="1" smtClean="0"/>
              <a:t>اى</a:t>
            </a:r>
            <a:r>
              <a:rPr lang="fa-IR" dirty="0" smtClean="0"/>
              <a:t> </a:t>
            </a:r>
            <a:r>
              <a:rPr lang="fa-IR" dirty="0"/>
              <a:t>بندگان خدا شما را به تقوا و ترس از عذاب خدا </a:t>
            </a:r>
            <a:r>
              <a:rPr lang="fa-IR" dirty="0" err="1"/>
              <a:t>توصيه</a:t>
            </a:r>
            <a:r>
              <a:rPr lang="fa-IR" dirty="0"/>
              <a:t> </a:t>
            </a:r>
            <a:r>
              <a:rPr lang="fa-IR" dirty="0" err="1"/>
              <a:t>مى‏كنم</a:t>
            </a:r>
            <a:r>
              <a:rPr lang="fa-IR" dirty="0"/>
              <a:t> </a:t>
            </a:r>
            <a:r>
              <a:rPr lang="fa-IR" dirty="0" err="1"/>
              <a:t>زيرا</a:t>
            </a:r>
            <a:r>
              <a:rPr lang="fa-IR" dirty="0"/>
              <a:t> تقوا </a:t>
            </a:r>
            <a:r>
              <a:rPr lang="fa-IR" dirty="0" err="1"/>
              <a:t>بهترين</a:t>
            </a:r>
            <a:r>
              <a:rPr lang="fa-IR" dirty="0"/>
              <a:t> </a:t>
            </a:r>
            <a:r>
              <a:rPr lang="fa-IR" dirty="0" err="1"/>
              <a:t>چيزى‏است</a:t>
            </a:r>
            <a:r>
              <a:rPr lang="fa-IR" dirty="0"/>
              <a:t> </a:t>
            </a:r>
            <a:r>
              <a:rPr lang="fa-IR" dirty="0" err="1"/>
              <a:t>كه</a:t>
            </a:r>
            <a:r>
              <a:rPr lang="fa-IR" dirty="0"/>
              <a:t> بندگان </a:t>
            </a:r>
            <a:r>
              <a:rPr lang="fa-IR" dirty="0" err="1"/>
              <a:t>يكديگر</a:t>
            </a:r>
            <a:r>
              <a:rPr lang="fa-IR" dirty="0"/>
              <a:t> </a:t>
            </a:r>
            <a:r>
              <a:rPr lang="fa-IR" dirty="0" smtClean="0"/>
              <a:t>را به </a:t>
            </a:r>
            <a:r>
              <a:rPr lang="fa-IR" dirty="0"/>
              <a:t>آن </a:t>
            </a:r>
            <a:r>
              <a:rPr lang="fa-IR" dirty="0" err="1"/>
              <a:t>توصيه</a:t>
            </a:r>
            <a:r>
              <a:rPr lang="fa-IR" dirty="0"/>
              <a:t> </a:t>
            </a:r>
            <a:r>
              <a:rPr lang="fa-IR" dirty="0" err="1"/>
              <a:t>مى‏</a:t>
            </a:r>
            <a:r>
              <a:rPr lang="fa-IR" dirty="0" err="1" smtClean="0"/>
              <a:t>نمايند</a:t>
            </a:r>
            <a:r>
              <a:rPr lang="fa-IR" dirty="0" smtClean="0"/>
              <a:t> و </a:t>
            </a:r>
            <a:r>
              <a:rPr lang="fa-IR" dirty="0" err="1"/>
              <a:t>بهترين</a:t>
            </a:r>
            <a:r>
              <a:rPr lang="fa-IR" dirty="0"/>
              <a:t> مرحله </a:t>
            </a:r>
            <a:r>
              <a:rPr lang="fa-IR" dirty="0" err="1"/>
              <a:t>پايان</a:t>
            </a:r>
            <a:r>
              <a:rPr lang="fa-IR" dirty="0"/>
              <a:t> </a:t>
            </a:r>
            <a:r>
              <a:rPr lang="fa-IR" dirty="0" err="1"/>
              <a:t>كار</a:t>
            </a:r>
            <a:r>
              <a:rPr lang="fa-IR" dirty="0"/>
              <a:t> در </a:t>
            </a:r>
            <a:r>
              <a:rPr lang="fa-IR" dirty="0" err="1"/>
              <a:t>پيشگاه‏خدا</a:t>
            </a:r>
            <a:r>
              <a:rPr lang="fa-IR" dirty="0"/>
              <a:t> است</a:t>
            </a:r>
            <a:r>
              <a:rPr lang="fa-IR" dirty="0" smtClean="0"/>
              <a:t>. هم </a:t>
            </a:r>
            <a:r>
              <a:rPr lang="fa-IR" dirty="0" err="1"/>
              <a:t>اكنون</a:t>
            </a:r>
            <a:r>
              <a:rPr lang="fa-IR" dirty="0"/>
              <a:t> آتش نبرد </a:t>
            </a:r>
            <a:r>
              <a:rPr lang="fa-IR" dirty="0" err="1"/>
              <a:t>بين</a:t>
            </a:r>
            <a:r>
              <a:rPr lang="fa-IR" dirty="0"/>
              <a:t> شما و اهل قبله روشن گشته است. </a:t>
            </a:r>
            <a:r>
              <a:rPr lang="fa-IR" u="sng" dirty="0"/>
              <a:t>اين </a:t>
            </a:r>
            <a:r>
              <a:rPr lang="fa-IR" u="sng" dirty="0" smtClean="0"/>
              <a:t>پرچم ‏</a:t>
            </a:r>
            <a:r>
              <a:rPr lang="fa-IR" u="sng" dirty="0"/>
              <a:t>را جز افراد بينا، با استقامت  و آگاه به موارد حق به دوش نمى‏</a:t>
            </a:r>
            <a:r>
              <a:rPr lang="fa-IR" u="sng" dirty="0" smtClean="0"/>
              <a:t>كشند</a:t>
            </a:r>
            <a:r>
              <a:rPr lang="fa-IR" dirty="0" smtClean="0"/>
              <a:t> بنابراين </a:t>
            </a:r>
            <a:r>
              <a:rPr lang="fa-IR" dirty="0"/>
              <a:t>آنچه را فرمان‏دادند انجام دهيد و در برابر آنچه نهى كردند توقف نمائيد و در هيچ كارى تا بر شما </a:t>
            </a:r>
            <a:r>
              <a:rPr lang="fa-IR" dirty="0" smtClean="0"/>
              <a:t>روشن ‏نشود، </a:t>
            </a:r>
            <a:r>
              <a:rPr lang="fa-IR" dirty="0"/>
              <a:t>عجله نكنيد</a:t>
            </a:r>
            <a:r>
              <a:rPr lang="fa-IR" dirty="0" smtClean="0"/>
              <a:t>.</a:t>
            </a:r>
            <a:endParaRPr lang="en-US" dirty="0"/>
          </a:p>
        </p:txBody>
      </p:sp>
      <p:sp>
        <p:nvSpPr>
          <p:cNvPr id="4" name="Slide Number Placeholder 3"/>
          <p:cNvSpPr>
            <a:spLocks noGrp="1"/>
          </p:cNvSpPr>
          <p:nvPr>
            <p:ph type="sldNum" sz="quarter" idx="12"/>
          </p:nvPr>
        </p:nvSpPr>
        <p:spPr/>
        <p:txBody>
          <a:bodyPr/>
          <a:lstStyle/>
          <a:p>
            <a:fld id="{B0240EA5-27DB-4E93-9F0B-CBE4170397FF}" type="slidenum">
              <a:rPr lang="en-US" smtClean="0"/>
              <a:pPr/>
              <a:t>2</a:t>
            </a:fld>
            <a:endParaRPr lang="en-US" dirty="0"/>
          </a:p>
        </p:txBody>
      </p:sp>
    </p:spTree>
    <p:extLst>
      <p:ext uri="{BB962C8B-B14F-4D97-AF65-F5344CB8AC3E}">
        <p14:creationId xmlns:p14="http://schemas.microsoft.com/office/powerpoint/2010/main" val="218202976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circle(in)">
                                      <p:cBhvr>
                                        <p:cTn id="14"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3212976"/>
            <a:ext cx="8280920" cy="1285884"/>
          </a:xfrm>
        </p:spPr>
        <p:txBody>
          <a:bodyPr/>
          <a:lstStyle/>
          <a:p>
            <a:pPr rtl="1">
              <a:lnSpc>
                <a:spcPct val="150000"/>
              </a:lnSpc>
            </a:pPr>
            <a:r>
              <a:rPr lang="fa-IR" sz="3600" b="0" dirty="0" smtClean="0">
                <a:effectLst/>
                <a:latin typeface="IranNastaliq" panose="02000503000000020003" pitchFamily="2" charset="0"/>
                <a:cs typeface="IranNastaliq" panose="02000503000000020003" pitchFamily="2" charset="0"/>
              </a:rPr>
              <a:t>نظام سیاسی مطلوب  درمشارکت</a:t>
            </a:r>
            <a:r>
              <a:rPr lang="fa-IR" sz="3600" b="0" dirty="0">
                <a:effectLst/>
                <a:latin typeface="IranNastaliq" panose="02000503000000020003" pitchFamily="2" charset="0"/>
                <a:cs typeface="IranNastaliq" panose="02000503000000020003" pitchFamily="2" charset="0"/>
              </a:rPr>
              <a:t>، همکاری، تعامل و تقابل با فعالان وبازیگران ملی و بین </a:t>
            </a:r>
            <a:r>
              <a:rPr lang="fa-IR" sz="3600" b="0" dirty="0" smtClean="0">
                <a:effectLst/>
                <a:latin typeface="IranNastaliq" panose="02000503000000020003" pitchFamily="2" charset="0"/>
                <a:cs typeface="IranNastaliq" panose="02000503000000020003" pitchFamily="2" charset="0"/>
              </a:rPr>
              <a:t>المللی از منظر ولایت</a:t>
            </a:r>
            <a:endParaRPr lang="en-US" sz="3600" b="0" dirty="0">
              <a:latin typeface="IranNastaliq" panose="02000503000000020003" pitchFamily="2" charset="0"/>
              <a:cs typeface="IranNastaliq" panose="02000503000000020003" pitchFamily="2" charset="0"/>
            </a:endParaRP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63888" y="548680"/>
            <a:ext cx="2016224" cy="1925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lstStyle/>
          <a:p>
            <a:r>
              <a:rPr lang="fa-IR" sz="3200" dirty="0" smtClean="0"/>
              <a:t>سطوح پنجگانه بصیرت</a:t>
            </a:r>
            <a:endParaRPr lang="en-US" sz="3200" dirty="0"/>
          </a:p>
        </p:txBody>
      </p:sp>
      <p:grpSp>
        <p:nvGrpSpPr>
          <p:cNvPr id="7" name="Group 6"/>
          <p:cNvGrpSpPr/>
          <p:nvPr/>
        </p:nvGrpSpPr>
        <p:grpSpPr>
          <a:xfrm>
            <a:off x="367454" y="1772816"/>
            <a:ext cx="8532440" cy="864096"/>
            <a:chOff x="395536" y="5674896"/>
            <a:chExt cx="8532440" cy="864096"/>
          </a:xfrm>
        </p:grpSpPr>
        <p:sp>
          <p:nvSpPr>
            <p:cNvPr id="5" name="Rounded Rectangle 4"/>
            <p:cNvSpPr/>
            <p:nvPr/>
          </p:nvSpPr>
          <p:spPr>
            <a:xfrm>
              <a:off x="395536" y="5733256"/>
              <a:ext cx="7200800" cy="792088"/>
            </a:xfrm>
            <a:prstGeom prst="roundRect">
              <a:avLst/>
            </a:prstGeom>
          </p:spPr>
          <p:style>
            <a:lnRef idx="0">
              <a:schemeClr val="accent1"/>
            </a:lnRef>
            <a:fillRef idx="3">
              <a:schemeClr val="accent1"/>
            </a:fillRef>
            <a:effectRef idx="3">
              <a:schemeClr val="accent1"/>
            </a:effectRef>
            <a:fontRef idx="minor">
              <a:schemeClr val="lt1"/>
            </a:fontRef>
          </p:style>
          <p:txBody>
            <a:bodyPr rtlCol="1" anchor="ctr"/>
            <a:lstStyle/>
            <a:p>
              <a:pPr algn="ctr" rtl="1"/>
              <a:r>
                <a:rPr lang="fa-IR" b="1" dirty="0">
                  <a:cs typeface="B Titr" panose="00000700000000000000" pitchFamily="2" charset="-78"/>
                </a:rPr>
                <a:t>شناخت حق و باطل و میزان­­ها و ملاک­های آنها </a:t>
              </a:r>
              <a:endParaRPr lang="fa-IR" dirty="0">
                <a:cs typeface="B Titr" panose="00000700000000000000" pitchFamily="2" charset="-78"/>
              </a:endParaRPr>
            </a:p>
          </p:txBody>
        </p:sp>
        <p:sp>
          <p:nvSpPr>
            <p:cNvPr id="6" name="8-Point Star 5"/>
            <p:cNvSpPr/>
            <p:nvPr/>
          </p:nvSpPr>
          <p:spPr>
            <a:xfrm>
              <a:off x="7740352" y="5674896"/>
              <a:ext cx="1187624" cy="864096"/>
            </a:xfrm>
            <a:prstGeom prst="star8">
              <a:avLst/>
            </a:prstGeom>
          </p:spPr>
          <p:style>
            <a:lnRef idx="0">
              <a:schemeClr val="accent1"/>
            </a:lnRef>
            <a:fillRef idx="3">
              <a:schemeClr val="accent1"/>
            </a:fillRef>
            <a:effectRef idx="3">
              <a:schemeClr val="accent1"/>
            </a:effectRef>
            <a:fontRef idx="minor">
              <a:schemeClr val="lt1"/>
            </a:fontRef>
          </p:style>
          <p:txBody>
            <a:bodyPr rtlCol="1" anchor="ctr"/>
            <a:lstStyle/>
            <a:p>
              <a:pPr algn="ctr"/>
              <a:r>
                <a:rPr lang="fa-IR" sz="1400" dirty="0" smtClean="0">
                  <a:cs typeface="B Titr" panose="00000700000000000000" pitchFamily="2" charset="-78"/>
                </a:rPr>
                <a:t>سطح 1</a:t>
              </a:r>
              <a:endParaRPr lang="fa-IR" sz="1400" dirty="0">
                <a:cs typeface="B Titr" panose="00000700000000000000" pitchFamily="2" charset="-78"/>
              </a:endParaRPr>
            </a:p>
          </p:txBody>
        </p:sp>
      </p:grpSp>
      <p:grpSp>
        <p:nvGrpSpPr>
          <p:cNvPr id="9" name="Group 8"/>
          <p:cNvGrpSpPr/>
          <p:nvPr/>
        </p:nvGrpSpPr>
        <p:grpSpPr>
          <a:xfrm>
            <a:off x="364472" y="2780928"/>
            <a:ext cx="8532440" cy="864096"/>
            <a:chOff x="395536" y="5674896"/>
            <a:chExt cx="8532440" cy="864096"/>
          </a:xfrm>
        </p:grpSpPr>
        <p:sp>
          <p:nvSpPr>
            <p:cNvPr id="10" name="Rounded Rectangle 9"/>
            <p:cNvSpPr/>
            <p:nvPr/>
          </p:nvSpPr>
          <p:spPr>
            <a:xfrm>
              <a:off x="395536" y="5733256"/>
              <a:ext cx="7200800" cy="792088"/>
            </a:xfrm>
            <a:prstGeom prst="roundRect">
              <a:avLst/>
            </a:prstGeom>
          </p:spPr>
          <p:style>
            <a:lnRef idx="0">
              <a:schemeClr val="accent2"/>
            </a:lnRef>
            <a:fillRef idx="3">
              <a:schemeClr val="accent2"/>
            </a:fillRef>
            <a:effectRef idx="3">
              <a:schemeClr val="accent2"/>
            </a:effectRef>
            <a:fontRef idx="minor">
              <a:schemeClr val="lt1"/>
            </a:fontRef>
          </p:style>
          <p:txBody>
            <a:bodyPr rtlCol="1" anchor="ctr"/>
            <a:lstStyle/>
            <a:p>
              <a:pPr algn="ctr" rtl="1"/>
              <a:r>
                <a:rPr lang="fa-IR" b="1" dirty="0">
                  <a:cs typeface="B Titr" panose="00000700000000000000" pitchFamily="2" charset="-78"/>
                </a:rPr>
                <a:t>شناخت دوست و دشمن و همراهان و مبلغان آنها</a:t>
              </a:r>
            </a:p>
          </p:txBody>
        </p:sp>
        <p:sp>
          <p:nvSpPr>
            <p:cNvPr id="11" name="8-Point Star 10"/>
            <p:cNvSpPr/>
            <p:nvPr/>
          </p:nvSpPr>
          <p:spPr>
            <a:xfrm>
              <a:off x="7740352" y="5674896"/>
              <a:ext cx="1187624" cy="864096"/>
            </a:xfrm>
            <a:prstGeom prst="star8">
              <a:avLst/>
            </a:prstGeom>
          </p:spPr>
          <p:style>
            <a:lnRef idx="0">
              <a:schemeClr val="accent2"/>
            </a:lnRef>
            <a:fillRef idx="3">
              <a:schemeClr val="accent2"/>
            </a:fillRef>
            <a:effectRef idx="3">
              <a:schemeClr val="accent2"/>
            </a:effectRef>
            <a:fontRef idx="minor">
              <a:schemeClr val="lt1"/>
            </a:fontRef>
          </p:style>
          <p:txBody>
            <a:bodyPr rtlCol="1" anchor="ctr"/>
            <a:lstStyle/>
            <a:p>
              <a:pPr algn="ctr"/>
              <a:r>
                <a:rPr lang="fa-IR" sz="1400" dirty="0" smtClean="0">
                  <a:cs typeface="B Titr" panose="00000700000000000000" pitchFamily="2" charset="-78"/>
                </a:rPr>
                <a:t>سطح 2</a:t>
              </a:r>
              <a:endParaRPr lang="fa-IR" sz="1400" dirty="0">
                <a:cs typeface="B Titr" panose="00000700000000000000" pitchFamily="2" charset="-78"/>
              </a:endParaRPr>
            </a:p>
          </p:txBody>
        </p:sp>
      </p:grpSp>
      <p:grpSp>
        <p:nvGrpSpPr>
          <p:cNvPr id="14" name="Group 13"/>
          <p:cNvGrpSpPr/>
          <p:nvPr/>
        </p:nvGrpSpPr>
        <p:grpSpPr>
          <a:xfrm>
            <a:off x="362792" y="3789040"/>
            <a:ext cx="8532440" cy="864096"/>
            <a:chOff x="395536" y="5674896"/>
            <a:chExt cx="8532440" cy="864096"/>
          </a:xfrm>
        </p:grpSpPr>
        <p:sp>
          <p:nvSpPr>
            <p:cNvPr id="15" name="Rounded Rectangle 14"/>
            <p:cNvSpPr/>
            <p:nvPr/>
          </p:nvSpPr>
          <p:spPr>
            <a:xfrm>
              <a:off x="395536" y="5733256"/>
              <a:ext cx="7200800" cy="792088"/>
            </a:xfrm>
            <a:prstGeom prst="roundRect">
              <a:avLst/>
            </a:prstGeom>
          </p:spPr>
          <p:style>
            <a:lnRef idx="0">
              <a:schemeClr val="accent3"/>
            </a:lnRef>
            <a:fillRef idx="3">
              <a:schemeClr val="accent3"/>
            </a:fillRef>
            <a:effectRef idx="3">
              <a:schemeClr val="accent3"/>
            </a:effectRef>
            <a:fontRef idx="minor">
              <a:schemeClr val="lt1"/>
            </a:fontRef>
          </p:style>
          <p:txBody>
            <a:bodyPr rtlCol="1" anchor="ctr"/>
            <a:lstStyle/>
            <a:p>
              <a:pPr algn="ctr" rtl="1"/>
              <a:r>
                <a:rPr lang="fa-IR" b="1" dirty="0">
                  <a:cs typeface="B Titr" panose="00000700000000000000" pitchFamily="2" charset="-78"/>
                </a:rPr>
                <a:t>شناخت نقشه راه دو جبهه حق وباطل و اصلی فرعی کردن عناصر آن</a:t>
              </a:r>
            </a:p>
          </p:txBody>
        </p:sp>
        <p:sp>
          <p:nvSpPr>
            <p:cNvPr id="16" name="8-Point Star 15"/>
            <p:cNvSpPr/>
            <p:nvPr/>
          </p:nvSpPr>
          <p:spPr>
            <a:xfrm>
              <a:off x="7740352" y="5674896"/>
              <a:ext cx="1187624" cy="864096"/>
            </a:xfrm>
            <a:prstGeom prst="star8">
              <a:avLst/>
            </a:prstGeom>
          </p:spPr>
          <p:style>
            <a:lnRef idx="0">
              <a:schemeClr val="accent3"/>
            </a:lnRef>
            <a:fillRef idx="3">
              <a:schemeClr val="accent3"/>
            </a:fillRef>
            <a:effectRef idx="3">
              <a:schemeClr val="accent3"/>
            </a:effectRef>
            <a:fontRef idx="minor">
              <a:schemeClr val="lt1"/>
            </a:fontRef>
          </p:style>
          <p:txBody>
            <a:bodyPr rtlCol="1" anchor="ctr"/>
            <a:lstStyle/>
            <a:p>
              <a:pPr algn="ctr"/>
              <a:r>
                <a:rPr lang="fa-IR" sz="1400" dirty="0" smtClean="0">
                  <a:cs typeface="B Titr" panose="00000700000000000000" pitchFamily="2" charset="-78"/>
                </a:rPr>
                <a:t>سطح 3</a:t>
              </a:r>
              <a:endParaRPr lang="fa-IR" sz="1400" dirty="0">
                <a:cs typeface="B Titr" panose="00000700000000000000" pitchFamily="2" charset="-78"/>
              </a:endParaRPr>
            </a:p>
          </p:txBody>
        </p:sp>
      </p:grpSp>
      <p:grpSp>
        <p:nvGrpSpPr>
          <p:cNvPr id="17" name="Group 16"/>
          <p:cNvGrpSpPr/>
          <p:nvPr/>
        </p:nvGrpSpPr>
        <p:grpSpPr>
          <a:xfrm>
            <a:off x="387336" y="5805264"/>
            <a:ext cx="8532440" cy="864096"/>
            <a:chOff x="395536" y="5674896"/>
            <a:chExt cx="8532440" cy="864096"/>
          </a:xfrm>
        </p:grpSpPr>
        <p:sp>
          <p:nvSpPr>
            <p:cNvPr id="18" name="Rounded Rectangle 17"/>
            <p:cNvSpPr/>
            <p:nvPr/>
          </p:nvSpPr>
          <p:spPr>
            <a:xfrm>
              <a:off x="395536" y="5733256"/>
              <a:ext cx="7200800" cy="792088"/>
            </a:xfrm>
            <a:prstGeom prst="roundRect">
              <a:avLst/>
            </a:prstGeom>
          </p:spPr>
          <p:style>
            <a:lnRef idx="0">
              <a:schemeClr val="accent6"/>
            </a:lnRef>
            <a:fillRef idx="3">
              <a:schemeClr val="accent6"/>
            </a:fillRef>
            <a:effectRef idx="3">
              <a:schemeClr val="accent6"/>
            </a:effectRef>
            <a:fontRef idx="minor">
              <a:schemeClr val="lt1"/>
            </a:fontRef>
          </p:style>
          <p:txBody>
            <a:bodyPr rtlCol="1" anchor="ctr"/>
            <a:lstStyle/>
            <a:p>
              <a:pPr algn="ctr" rtl="1"/>
              <a:r>
                <a:rPr lang="fa-IR" b="1" dirty="0">
                  <a:cs typeface="B Titr" panose="00000700000000000000" pitchFamily="2" charset="-78"/>
                </a:rPr>
                <a:t>توان استنباط بالا و بهره­مندی مجتهدانه و روشمند از آنها برای فهم موقعیت خویش در جبهه حق و باطل و شناخت درست تکلیف و عمل به هنگام</a:t>
              </a:r>
            </a:p>
          </p:txBody>
        </p:sp>
        <p:sp>
          <p:nvSpPr>
            <p:cNvPr id="19" name="8-Point Star 18"/>
            <p:cNvSpPr/>
            <p:nvPr/>
          </p:nvSpPr>
          <p:spPr>
            <a:xfrm>
              <a:off x="7740352" y="5674896"/>
              <a:ext cx="1187624" cy="864096"/>
            </a:xfrm>
            <a:prstGeom prst="star8">
              <a:avLst/>
            </a:prstGeom>
          </p:spPr>
          <p:style>
            <a:lnRef idx="0">
              <a:schemeClr val="accent6"/>
            </a:lnRef>
            <a:fillRef idx="3">
              <a:schemeClr val="accent6"/>
            </a:fillRef>
            <a:effectRef idx="3">
              <a:schemeClr val="accent6"/>
            </a:effectRef>
            <a:fontRef idx="minor">
              <a:schemeClr val="lt1"/>
            </a:fontRef>
          </p:style>
          <p:txBody>
            <a:bodyPr rtlCol="1" anchor="ctr"/>
            <a:lstStyle/>
            <a:p>
              <a:pPr algn="ctr"/>
              <a:r>
                <a:rPr lang="fa-IR" sz="1400" dirty="0" smtClean="0">
                  <a:cs typeface="B Titr" panose="00000700000000000000" pitchFamily="2" charset="-78"/>
                </a:rPr>
                <a:t>سطح 5</a:t>
              </a:r>
              <a:endParaRPr lang="fa-IR" sz="1400" dirty="0">
                <a:cs typeface="B Titr" panose="00000700000000000000" pitchFamily="2" charset="-78"/>
              </a:endParaRPr>
            </a:p>
          </p:txBody>
        </p:sp>
      </p:grpSp>
      <p:grpSp>
        <p:nvGrpSpPr>
          <p:cNvPr id="23" name="Group 22"/>
          <p:cNvGrpSpPr/>
          <p:nvPr/>
        </p:nvGrpSpPr>
        <p:grpSpPr>
          <a:xfrm>
            <a:off x="363808" y="4797152"/>
            <a:ext cx="8532440" cy="864096"/>
            <a:chOff x="395536" y="5674896"/>
            <a:chExt cx="8532440" cy="864096"/>
          </a:xfrm>
        </p:grpSpPr>
        <p:sp>
          <p:nvSpPr>
            <p:cNvPr id="24" name="Rounded Rectangle 23"/>
            <p:cNvSpPr/>
            <p:nvPr/>
          </p:nvSpPr>
          <p:spPr>
            <a:xfrm>
              <a:off x="395536" y="5733256"/>
              <a:ext cx="7200800" cy="792088"/>
            </a:xfrm>
            <a:prstGeom prst="roundRect">
              <a:avLst/>
            </a:prstGeom>
          </p:spPr>
          <p:style>
            <a:lnRef idx="0">
              <a:schemeClr val="accent4"/>
            </a:lnRef>
            <a:fillRef idx="3">
              <a:schemeClr val="accent4"/>
            </a:fillRef>
            <a:effectRef idx="3">
              <a:schemeClr val="accent4"/>
            </a:effectRef>
            <a:fontRef idx="minor">
              <a:schemeClr val="lt1"/>
            </a:fontRef>
          </p:style>
          <p:txBody>
            <a:bodyPr rtlCol="1" anchor="ctr"/>
            <a:lstStyle/>
            <a:p>
              <a:pPr algn="ctr" rtl="1"/>
              <a:r>
                <a:rPr lang="fa-IR" b="1" dirty="0">
                  <a:cs typeface="B Titr" panose="00000700000000000000" pitchFamily="2" charset="-78"/>
                </a:rPr>
                <a:t>نوع مواجهه درست، با برنامه­ای دقیق با هریک از عناصر حاضر در </a:t>
              </a:r>
              <a:r>
                <a:rPr lang="fa-IR" b="1" dirty="0" smtClean="0">
                  <a:cs typeface="B Titr" panose="00000700000000000000" pitchFamily="2" charset="-78"/>
                </a:rPr>
                <a:t>صحنه</a:t>
              </a:r>
              <a:endParaRPr lang="fa-IR" dirty="0">
                <a:cs typeface="B Titr" panose="00000700000000000000" pitchFamily="2" charset="-78"/>
              </a:endParaRPr>
            </a:p>
          </p:txBody>
        </p:sp>
        <p:sp>
          <p:nvSpPr>
            <p:cNvPr id="26" name="8-Point Star 25"/>
            <p:cNvSpPr/>
            <p:nvPr/>
          </p:nvSpPr>
          <p:spPr>
            <a:xfrm>
              <a:off x="7740352" y="5674896"/>
              <a:ext cx="1187624" cy="864096"/>
            </a:xfrm>
            <a:prstGeom prst="star8">
              <a:avLst/>
            </a:prstGeom>
          </p:spPr>
          <p:style>
            <a:lnRef idx="0">
              <a:schemeClr val="accent4"/>
            </a:lnRef>
            <a:fillRef idx="3">
              <a:schemeClr val="accent4"/>
            </a:fillRef>
            <a:effectRef idx="3">
              <a:schemeClr val="accent4"/>
            </a:effectRef>
            <a:fontRef idx="minor">
              <a:schemeClr val="lt1"/>
            </a:fontRef>
          </p:style>
          <p:txBody>
            <a:bodyPr rtlCol="1" anchor="ctr"/>
            <a:lstStyle/>
            <a:p>
              <a:pPr algn="ctr"/>
              <a:r>
                <a:rPr lang="fa-IR" sz="1400" dirty="0" smtClean="0">
                  <a:cs typeface="B Titr" panose="00000700000000000000" pitchFamily="2" charset="-78"/>
                </a:rPr>
                <a:t>سطح 4</a:t>
              </a:r>
              <a:endParaRPr lang="fa-IR" sz="1400" dirty="0">
                <a:cs typeface="B Titr" panose="00000700000000000000" pitchFamily="2" charset="-78"/>
              </a:endParaRPr>
            </a:p>
          </p:txBody>
        </p:sp>
      </p:grpSp>
    </p:spTree>
    <p:extLst>
      <p:ext uri="{BB962C8B-B14F-4D97-AF65-F5344CB8AC3E}">
        <p14:creationId xmlns:p14="http://schemas.microsoft.com/office/powerpoint/2010/main" val="263408331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80">
                                          <p:stCondLst>
                                            <p:cond delay="0"/>
                                          </p:stCondLst>
                                        </p:cTn>
                                        <p:tgtEl>
                                          <p:spTgt spid="9"/>
                                        </p:tgtEl>
                                      </p:cBhvr>
                                    </p:animEffect>
                                    <p:anim calcmode="lin" valueType="num">
                                      <p:cBhvr>
                                        <p:cTn id="26"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31" dur="26">
                                          <p:stCondLst>
                                            <p:cond delay="650"/>
                                          </p:stCondLst>
                                        </p:cTn>
                                        <p:tgtEl>
                                          <p:spTgt spid="9"/>
                                        </p:tgtEl>
                                      </p:cBhvr>
                                      <p:to x="100000" y="60000"/>
                                    </p:animScale>
                                    <p:animScale>
                                      <p:cBhvr>
                                        <p:cTn id="32" dur="166" decel="50000">
                                          <p:stCondLst>
                                            <p:cond delay="676"/>
                                          </p:stCondLst>
                                        </p:cTn>
                                        <p:tgtEl>
                                          <p:spTgt spid="9"/>
                                        </p:tgtEl>
                                      </p:cBhvr>
                                      <p:to x="100000" y="100000"/>
                                    </p:animScale>
                                    <p:animScale>
                                      <p:cBhvr>
                                        <p:cTn id="33" dur="26">
                                          <p:stCondLst>
                                            <p:cond delay="1312"/>
                                          </p:stCondLst>
                                        </p:cTn>
                                        <p:tgtEl>
                                          <p:spTgt spid="9"/>
                                        </p:tgtEl>
                                      </p:cBhvr>
                                      <p:to x="100000" y="80000"/>
                                    </p:animScale>
                                    <p:animScale>
                                      <p:cBhvr>
                                        <p:cTn id="34" dur="166" decel="50000">
                                          <p:stCondLst>
                                            <p:cond delay="1338"/>
                                          </p:stCondLst>
                                        </p:cTn>
                                        <p:tgtEl>
                                          <p:spTgt spid="9"/>
                                        </p:tgtEl>
                                      </p:cBhvr>
                                      <p:to x="100000" y="100000"/>
                                    </p:animScale>
                                    <p:animScale>
                                      <p:cBhvr>
                                        <p:cTn id="35" dur="26">
                                          <p:stCondLst>
                                            <p:cond delay="1642"/>
                                          </p:stCondLst>
                                        </p:cTn>
                                        <p:tgtEl>
                                          <p:spTgt spid="9"/>
                                        </p:tgtEl>
                                      </p:cBhvr>
                                      <p:to x="100000" y="90000"/>
                                    </p:animScale>
                                    <p:animScale>
                                      <p:cBhvr>
                                        <p:cTn id="36" dur="166" decel="50000">
                                          <p:stCondLst>
                                            <p:cond delay="1668"/>
                                          </p:stCondLst>
                                        </p:cTn>
                                        <p:tgtEl>
                                          <p:spTgt spid="9"/>
                                        </p:tgtEl>
                                      </p:cBhvr>
                                      <p:to x="100000" y="100000"/>
                                    </p:animScale>
                                    <p:animScale>
                                      <p:cBhvr>
                                        <p:cTn id="37" dur="26">
                                          <p:stCondLst>
                                            <p:cond delay="1808"/>
                                          </p:stCondLst>
                                        </p:cTn>
                                        <p:tgtEl>
                                          <p:spTgt spid="9"/>
                                        </p:tgtEl>
                                      </p:cBhvr>
                                      <p:to x="100000" y="95000"/>
                                    </p:animScale>
                                    <p:animScale>
                                      <p:cBhvr>
                                        <p:cTn id="38" dur="166" decel="50000">
                                          <p:stCondLst>
                                            <p:cond delay="1834"/>
                                          </p:stCondLst>
                                        </p:cTn>
                                        <p:tgtEl>
                                          <p:spTgt spid="9"/>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wipe(down)">
                                      <p:cBhvr>
                                        <p:cTn id="43" dur="580">
                                          <p:stCondLst>
                                            <p:cond delay="0"/>
                                          </p:stCondLst>
                                        </p:cTn>
                                        <p:tgtEl>
                                          <p:spTgt spid="14"/>
                                        </p:tgtEl>
                                      </p:cBhvr>
                                    </p:animEffect>
                                    <p:anim calcmode="lin" valueType="num">
                                      <p:cBhvr>
                                        <p:cTn id="44"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49" dur="26">
                                          <p:stCondLst>
                                            <p:cond delay="650"/>
                                          </p:stCondLst>
                                        </p:cTn>
                                        <p:tgtEl>
                                          <p:spTgt spid="14"/>
                                        </p:tgtEl>
                                      </p:cBhvr>
                                      <p:to x="100000" y="60000"/>
                                    </p:animScale>
                                    <p:animScale>
                                      <p:cBhvr>
                                        <p:cTn id="50" dur="166" decel="50000">
                                          <p:stCondLst>
                                            <p:cond delay="676"/>
                                          </p:stCondLst>
                                        </p:cTn>
                                        <p:tgtEl>
                                          <p:spTgt spid="14"/>
                                        </p:tgtEl>
                                      </p:cBhvr>
                                      <p:to x="100000" y="100000"/>
                                    </p:animScale>
                                    <p:animScale>
                                      <p:cBhvr>
                                        <p:cTn id="51" dur="26">
                                          <p:stCondLst>
                                            <p:cond delay="1312"/>
                                          </p:stCondLst>
                                        </p:cTn>
                                        <p:tgtEl>
                                          <p:spTgt spid="14"/>
                                        </p:tgtEl>
                                      </p:cBhvr>
                                      <p:to x="100000" y="80000"/>
                                    </p:animScale>
                                    <p:animScale>
                                      <p:cBhvr>
                                        <p:cTn id="52" dur="166" decel="50000">
                                          <p:stCondLst>
                                            <p:cond delay="1338"/>
                                          </p:stCondLst>
                                        </p:cTn>
                                        <p:tgtEl>
                                          <p:spTgt spid="14"/>
                                        </p:tgtEl>
                                      </p:cBhvr>
                                      <p:to x="100000" y="100000"/>
                                    </p:animScale>
                                    <p:animScale>
                                      <p:cBhvr>
                                        <p:cTn id="53" dur="26">
                                          <p:stCondLst>
                                            <p:cond delay="1642"/>
                                          </p:stCondLst>
                                        </p:cTn>
                                        <p:tgtEl>
                                          <p:spTgt spid="14"/>
                                        </p:tgtEl>
                                      </p:cBhvr>
                                      <p:to x="100000" y="90000"/>
                                    </p:animScale>
                                    <p:animScale>
                                      <p:cBhvr>
                                        <p:cTn id="54" dur="166" decel="50000">
                                          <p:stCondLst>
                                            <p:cond delay="1668"/>
                                          </p:stCondLst>
                                        </p:cTn>
                                        <p:tgtEl>
                                          <p:spTgt spid="14"/>
                                        </p:tgtEl>
                                      </p:cBhvr>
                                      <p:to x="100000" y="100000"/>
                                    </p:animScale>
                                    <p:animScale>
                                      <p:cBhvr>
                                        <p:cTn id="55" dur="26">
                                          <p:stCondLst>
                                            <p:cond delay="1808"/>
                                          </p:stCondLst>
                                        </p:cTn>
                                        <p:tgtEl>
                                          <p:spTgt spid="14"/>
                                        </p:tgtEl>
                                      </p:cBhvr>
                                      <p:to x="100000" y="95000"/>
                                    </p:animScale>
                                    <p:animScale>
                                      <p:cBhvr>
                                        <p:cTn id="56" dur="166" decel="50000">
                                          <p:stCondLst>
                                            <p:cond delay="1834"/>
                                          </p:stCondLst>
                                        </p:cTn>
                                        <p:tgtEl>
                                          <p:spTgt spid="14"/>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nodeType="clickEffect">
                                  <p:stCondLst>
                                    <p:cond delay="0"/>
                                  </p:stCondLst>
                                  <p:childTnLst>
                                    <p:set>
                                      <p:cBhvr>
                                        <p:cTn id="60" dur="1" fill="hold">
                                          <p:stCondLst>
                                            <p:cond delay="0"/>
                                          </p:stCondLst>
                                        </p:cTn>
                                        <p:tgtEl>
                                          <p:spTgt spid="23"/>
                                        </p:tgtEl>
                                        <p:attrNameLst>
                                          <p:attrName>style.visibility</p:attrName>
                                        </p:attrNameLst>
                                      </p:cBhvr>
                                      <p:to>
                                        <p:strVal val="visible"/>
                                      </p:to>
                                    </p:set>
                                    <p:animEffect transition="in" filter="wipe(down)">
                                      <p:cBhvr>
                                        <p:cTn id="61" dur="580">
                                          <p:stCondLst>
                                            <p:cond delay="0"/>
                                          </p:stCondLst>
                                        </p:cTn>
                                        <p:tgtEl>
                                          <p:spTgt spid="23"/>
                                        </p:tgtEl>
                                      </p:cBhvr>
                                    </p:animEffect>
                                    <p:anim calcmode="lin" valueType="num">
                                      <p:cBhvr>
                                        <p:cTn id="62"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67" dur="26">
                                          <p:stCondLst>
                                            <p:cond delay="650"/>
                                          </p:stCondLst>
                                        </p:cTn>
                                        <p:tgtEl>
                                          <p:spTgt spid="23"/>
                                        </p:tgtEl>
                                      </p:cBhvr>
                                      <p:to x="100000" y="60000"/>
                                    </p:animScale>
                                    <p:animScale>
                                      <p:cBhvr>
                                        <p:cTn id="68" dur="166" decel="50000">
                                          <p:stCondLst>
                                            <p:cond delay="676"/>
                                          </p:stCondLst>
                                        </p:cTn>
                                        <p:tgtEl>
                                          <p:spTgt spid="23"/>
                                        </p:tgtEl>
                                      </p:cBhvr>
                                      <p:to x="100000" y="100000"/>
                                    </p:animScale>
                                    <p:animScale>
                                      <p:cBhvr>
                                        <p:cTn id="69" dur="26">
                                          <p:stCondLst>
                                            <p:cond delay="1312"/>
                                          </p:stCondLst>
                                        </p:cTn>
                                        <p:tgtEl>
                                          <p:spTgt spid="23"/>
                                        </p:tgtEl>
                                      </p:cBhvr>
                                      <p:to x="100000" y="80000"/>
                                    </p:animScale>
                                    <p:animScale>
                                      <p:cBhvr>
                                        <p:cTn id="70" dur="166" decel="50000">
                                          <p:stCondLst>
                                            <p:cond delay="1338"/>
                                          </p:stCondLst>
                                        </p:cTn>
                                        <p:tgtEl>
                                          <p:spTgt spid="23"/>
                                        </p:tgtEl>
                                      </p:cBhvr>
                                      <p:to x="100000" y="100000"/>
                                    </p:animScale>
                                    <p:animScale>
                                      <p:cBhvr>
                                        <p:cTn id="71" dur="26">
                                          <p:stCondLst>
                                            <p:cond delay="1642"/>
                                          </p:stCondLst>
                                        </p:cTn>
                                        <p:tgtEl>
                                          <p:spTgt spid="23"/>
                                        </p:tgtEl>
                                      </p:cBhvr>
                                      <p:to x="100000" y="90000"/>
                                    </p:animScale>
                                    <p:animScale>
                                      <p:cBhvr>
                                        <p:cTn id="72" dur="166" decel="50000">
                                          <p:stCondLst>
                                            <p:cond delay="1668"/>
                                          </p:stCondLst>
                                        </p:cTn>
                                        <p:tgtEl>
                                          <p:spTgt spid="23"/>
                                        </p:tgtEl>
                                      </p:cBhvr>
                                      <p:to x="100000" y="100000"/>
                                    </p:animScale>
                                    <p:animScale>
                                      <p:cBhvr>
                                        <p:cTn id="73" dur="26">
                                          <p:stCondLst>
                                            <p:cond delay="1808"/>
                                          </p:stCondLst>
                                        </p:cTn>
                                        <p:tgtEl>
                                          <p:spTgt spid="23"/>
                                        </p:tgtEl>
                                      </p:cBhvr>
                                      <p:to x="100000" y="95000"/>
                                    </p:animScale>
                                    <p:animScale>
                                      <p:cBhvr>
                                        <p:cTn id="74" dur="166" decel="50000">
                                          <p:stCondLst>
                                            <p:cond delay="1834"/>
                                          </p:stCondLst>
                                        </p:cTn>
                                        <p:tgtEl>
                                          <p:spTgt spid="23"/>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nodeType="clickEffect">
                                  <p:stCondLst>
                                    <p:cond delay="0"/>
                                  </p:stCondLst>
                                  <p:childTnLst>
                                    <p:set>
                                      <p:cBhvr>
                                        <p:cTn id="78" dur="1" fill="hold">
                                          <p:stCondLst>
                                            <p:cond delay="0"/>
                                          </p:stCondLst>
                                        </p:cTn>
                                        <p:tgtEl>
                                          <p:spTgt spid="17"/>
                                        </p:tgtEl>
                                        <p:attrNameLst>
                                          <p:attrName>style.visibility</p:attrName>
                                        </p:attrNameLst>
                                      </p:cBhvr>
                                      <p:to>
                                        <p:strVal val="visible"/>
                                      </p:to>
                                    </p:set>
                                    <p:animEffect transition="in" filter="wipe(down)">
                                      <p:cBhvr>
                                        <p:cTn id="79" dur="580">
                                          <p:stCondLst>
                                            <p:cond delay="0"/>
                                          </p:stCondLst>
                                        </p:cTn>
                                        <p:tgtEl>
                                          <p:spTgt spid="17"/>
                                        </p:tgtEl>
                                      </p:cBhvr>
                                    </p:animEffect>
                                    <p:anim calcmode="lin" valueType="num">
                                      <p:cBhvr>
                                        <p:cTn id="80"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85" dur="26">
                                          <p:stCondLst>
                                            <p:cond delay="650"/>
                                          </p:stCondLst>
                                        </p:cTn>
                                        <p:tgtEl>
                                          <p:spTgt spid="17"/>
                                        </p:tgtEl>
                                      </p:cBhvr>
                                      <p:to x="100000" y="60000"/>
                                    </p:animScale>
                                    <p:animScale>
                                      <p:cBhvr>
                                        <p:cTn id="86" dur="166" decel="50000">
                                          <p:stCondLst>
                                            <p:cond delay="676"/>
                                          </p:stCondLst>
                                        </p:cTn>
                                        <p:tgtEl>
                                          <p:spTgt spid="17"/>
                                        </p:tgtEl>
                                      </p:cBhvr>
                                      <p:to x="100000" y="100000"/>
                                    </p:animScale>
                                    <p:animScale>
                                      <p:cBhvr>
                                        <p:cTn id="87" dur="26">
                                          <p:stCondLst>
                                            <p:cond delay="1312"/>
                                          </p:stCondLst>
                                        </p:cTn>
                                        <p:tgtEl>
                                          <p:spTgt spid="17"/>
                                        </p:tgtEl>
                                      </p:cBhvr>
                                      <p:to x="100000" y="80000"/>
                                    </p:animScale>
                                    <p:animScale>
                                      <p:cBhvr>
                                        <p:cTn id="88" dur="166" decel="50000">
                                          <p:stCondLst>
                                            <p:cond delay="1338"/>
                                          </p:stCondLst>
                                        </p:cTn>
                                        <p:tgtEl>
                                          <p:spTgt spid="17"/>
                                        </p:tgtEl>
                                      </p:cBhvr>
                                      <p:to x="100000" y="100000"/>
                                    </p:animScale>
                                    <p:animScale>
                                      <p:cBhvr>
                                        <p:cTn id="89" dur="26">
                                          <p:stCondLst>
                                            <p:cond delay="1642"/>
                                          </p:stCondLst>
                                        </p:cTn>
                                        <p:tgtEl>
                                          <p:spTgt spid="17"/>
                                        </p:tgtEl>
                                      </p:cBhvr>
                                      <p:to x="100000" y="90000"/>
                                    </p:animScale>
                                    <p:animScale>
                                      <p:cBhvr>
                                        <p:cTn id="90" dur="166" decel="50000">
                                          <p:stCondLst>
                                            <p:cond delay="1668"/>
                                          </p:stCondLst>
                                        </p:cTn>
                                        <p:tgtEl>
                                          <p:spTgt spid="17"/>
                                        </p:tgtEl>
                                      </p:cBhvr>
                                      <p:to x="100000" y="100000"/>
                                    </p:animScale>
                                    <p:animScale>
                                      <p:cBhvr>
                                        <p:cTn id="91" dur="26">
                                          <p:stCondLst>
                                            <p:cond delay="1808"/>
                                          </p:stCondLst>
                                        </p:cTn>
                                        <p:tgtEl>
                                          <p:spTgt spid="17"/>
                                        </p:tgtEl>
                                      </p:cBhvr>
                                      <p:to x="100000" y="95000"/>
                                    </p:animScale>
                                    <p:animScale>
                                      <p:cBhvr>
                                        <p:cTn id="92" dur="166" decel="50000">
                                          <p:stCondLst>
                                            <p:cond delay="1834"/>
                                          </p:stCondLst>
                                        </p:cTn>
                                        <p:tgtEl>
                                          <p:spTgt spid="1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lstStyle/>
          <a:p>
            <a:r>
              <a:rPr lang="fa-IR" sz="3200" dirty="0" smtClean="0"/>
              <a:t>مولفه های موفقیت صاحبان بصیرت</a:t>
            </a:r>
            <a:endParaRPr lang="en-US" sz="3200" dirty="0"/>
          </a:p>
        </p:txBody>
      </p:sp>
      <p:sp>
        <p:nvSpPr>
          <p:cNvPr id="4" name="Rounded Rectangle 3"/>
          <p:cNvSpPr/>
          <p:nvPr/>
        </p:nvSpPr>
        <p:spPr>
          <a:xfrm>
            <a:off x="611560" y="1628800"/>
            <a:ext cx="2376264" cy="1224136"/>
          </a:xfrm>
          <a:prstGeom prst="roundRect">
            <a:avLst/>
          </a:prstGeom>
          <a:ln/>
        </p:spPr>
        <p:style>
          <a:lnRef idx="0">
            <a:schemeClr val="accent3"/>
          </a:lnRef>
          <a:fillRef idx="3">
            <a:schemeClr val="accent3"/>
          </a:fillRef>
          <a:effectRef idx="3">
            <a:schemeClr val="accent3"/>
          </a:effectRef>
          <a:fontRef idx="minor">
            <a:schemeClr val="lt1"/>
          </a:fontRef>
        </p:style>
        <p:txBody>
          <a:bodyPr rtlCol="1" anchor="ctr"/>
          <a:lstStyle/>
          <a:p>
            <a:pPr algn="ctr">
              <a:lnSpc>
                <a:spcPct val="150000"/>
              </a:lnSpc>
            </a:pPr>
            <a:r>
              <a:rPr lang="fa-IR" b="1" dirty="0">
                <a:cs typeface="B Titr" panose="00000700000000000000" pitchFamily="2" charset="-78"/>
              </a:rPr>
              <a:t>رعایت تقوا در همه عرصه‏ها از جمله در مسایل سیاسی و </a:t>
            </a:r>
            <a:r>
              <a:rPr lang="fa-IR" b="1" dirty="0" smtClean="0">
                <a:cs typeface="B Titr" panose="00000700000000000000" pitchFamily="2" charset="-78"/>
              </a:rPr>
              <a:t>اجتماعی</a:t>
            </a:r>
            <a:endParaRPr lang="fa-IR" dirty="0">
              <a:cs typeface="B Titr" panose="00000700000000000000" pitchFamily="2" charset="-78"/>
            </a:endParaRPr>
          </a:p>
        </p:txBody>
      </p:sp>
      <p:sp>
        <p:nvSpPr>
          <p:cNvPr id="6" name="Rounded Rectangle 5"/>
          <p:cNvSpPr/>
          <p:nvPr/>
        </p:nvSpPr>
        <p:spPr>
          <a:xfrm>
            <a:off x="3511119" y="2456892"/>
            <a:ext cx="2376264" cy="1224136"/>
          </a:xfrm>
          <a:prstGeom prst="roundRect">
            <a:avLst/>
          </a:prstGeom>
          <a:ln/>
        </p:spPr>
        <p:style>
          <a:lnRef idx="0">
            <a:schemeClr val="accent2"/>
          </a:lnRef>
          <a:fillRef idx="3">
            <a:schemeClr val="accent2"/>
          </a:fillRef>
          <a:effectRef idx="3">
            <a:schemeClr val="accent2"/>
          </a:effectRef>
          <a:fontRef idx="minor">
            <a:schemeClr val="lt1"/>
          </a:fontRef>
        </p:style>
        <p:txBody>
          <a:bodyPr rtlCol="1" anchor="ctr"/>
          <a:lstStyle/>
          <a:p>
            <a:pPr algn="ctr">
              <a:lnSpc>
                <a:spcPct val="150000"/>
              </a:lnSpc>
            </a:pPr>
            <a:r>
              <a:rPr lang="fa-IR" b="1" dirty="0">
                <a:cs typeface="B Titr" panose="00000700000000000000" pitchFamily="2" charset="-78"/>
              </a:rPr>
              <a:t>تسلط بر حوزه تخصصی مورد نظر</a:t>
            </a:r>
            <a:endParaRPr lang="fa-IR" dirty="0">
              <a:cs typeface="B Titr" panose="00000700000000000000" pitchFamily="2" charset="-78"/>
            </a:endParaRPr>
          </a:p>
        </p:txBody>
      </p:sp>
      <p:sp>
        <p:nvSpPr>
          <p:cNvPr id="7" name="Rounded Rectangle 6"/>
          <p:cNvSpPr/>
          <p:nvPr/>
        </p:nvSpPr>
        <p:spPr>
          <a:xfrm>
            <a:off x="6516216" y="3660002"/>
            <a:ext cx="2376264" cy="1224136"/>
          </a:xfrm>
          <a:prstGeom prst="roundRect">
            <a:avLst/>
          </a:prstGeom>
          <a:ln/>
        </p:spPr>
        <p:style>
          <a:lnRef idx="0">
            <a:schemeClr val="accent1"/>
          </a:lnRef>
          <a:fillRef idx="3">
            <a:schemeClr val="accent1"/>
          </a:fillRef>
          <a:effectRef idx="3">
            <a:schemeClr val="accent1"/>
          </a:effectRef>
          <a:fontRef idx="minor">
            <a:schemeClr val="lt1"/>
          </a:fontRef>
        </p:style>
        <p:txBody>
          <a:bodyPr rtlCol="1" anchor="ctr"/>
          <a:lstStyle/>
          <a:p>
            <a:pPr algn="ctr">
              <a:lnSpc>
                <a:spcPct val="150000"/>
              </a:lnSpc>
            </a:pPr>
            <a:r>
              <a:rPr lang="fa-IR" b="1" dirty="0">
                <a:cs typeface="B Titr" panose="00000700000000000000" pitchFamily="2" charset="-78"/>
              </a:rPr>
              <a:t>شناخت به موقع و عنصر زمان­شناسی</a:t>
            </a:r>
            <a:endParaRPr lang="fa-IR" dirty="0">
              <a:cs typeface="B Titr" panose="00000700000000000000" pitchFamily="2" charset="-78"/>
            </a:endParaRPr>
          </a:p>
        </p:txBody>
      </p:sp>
      <p:sp>
        <p:nvSpPr>
          <p:cNvPr id="8" name="Rounded Rectangle 7"/>
          <p:cNvSpPr/>
          <p:nvPr/>
        </p:nvSpPr>
        <p:spPr>
          <a:xfrm>
            <a:off x="513941" y="3230911"/>
            <a:ext cx="2376264" cy="1224136"/>
          </a:xfrm>
          <a:prstGeom prst="roundRect">
            <a:avLst/>
          </a:prstGeom>
          <a:ln/>
        </p:spPr>
        <p:style>
          <a:lnRef idx="0">
            <a:schemeClr val="accent4"/>
          </a:lnRef>
          <a:fillRef idx="3">
            <a:schemeClr val="accent4"/>
          </a:fillRef>
          <a:effectRef idx="3">
            <a:schemeClr val="accent4"/>
          </a:effectRef>
          <a:fontRef idx="minor">
            <a:schemeClr val="lt1"/>
          </a:fontRef>
        </p:style>
        <p:txBody>
          <a:bodyPr rtlCol="1" anchor="ctr"/>
          <a:lstStyle/>
          <a:p>
            <a:pPr algn="ctr">
              <a:lnSpc>
                <a:spcPct val="150000"/>
              </a:lnSpc>
            </a:pPr>
            <a:r>
              <a:rPr lang="fa-IR" b="1" dirty="0">
                <a:cs typeface="B Titr" panose="00000700000000000000" pitchFamily="2" charset="-78"/>
              </a:rPr>
              <a:t>داشتن منظومه کلی، شابلون و الگویی دقیق و قابل اطمینان</a:t>
            </a:r>
            <a:endParaRPr lang="fa-IR" dirty="0">
              <a:cs typeface="B Titr" panose="00000700000000000000" pitchFamily="2" charset="-78"/>
            </a:endParaRPr>
          </a:p>
        </p:txBody>
      </p:sp>
      <p:sp>
        <p:nvSpPr>
          <p:cNvPr id="9" name="Rounded Rectangle 8"/>
          <p:cNvSpPr/>
          <p:nvPr/>
        </p:nvSpPr>
        <p:spPr>
          <a:xfrm>
            <a:off x="3511119" y="4324233"/>
            <a:ext cx="2376264" cy="1224136"/>
          </a:xfrm>
          <a:prstGeom prst="roundRect">
            <a:avLst/>
          </a:prstGeom>
          <a:ln/>
        </p:spPr>
        <p:style>
          <a:lnRef idx="0">
            <a:schemeClr val="accent5"/>
          </a:lnRef>
          <a:fillRef idx="3">
            <a:schemeClr val="accent5"/>
          </a:fillRef>
          <a:effectRef idx="3">
            <a:schemeClr val="accent5"/>
          </a:effectRef>
          <a:fontRef idx="minor">
            <a:schemeClr val="lt1"/>
          </a:fontRef>
        </p:style>
        <p:txBody>
          <a:bodyPr rtlCol="1" anchor="ctr"/>
          <a:lstStyle/>
          <a:p>
            <a:pPr algn="ctr">
              <a:lnSpc>
                <a:spcPct val="150000"/>
              </a:lnSpc>
            </a:pPr>
            <a:r>
              <a:rPr lang="fa-IR" b="1" dirty="0">
                <a:cs typeface="B Titr" panose="00000700000000000000" pitchFamily="2" charset="-78"/>
              </a:rPr>
              <a:t>آشنایی به </a:t>
            </a:r>
            <a:r>
              <a:rPr lang="fa-IR" b="1" dirty="0" smtClean="0">
                <a:cs typeface="B Titr" panose="00000700000000000000" pitchFamily="2" charset="-78"/>
              </a:rPr>
              <a:t>میزان‏ها </a:t>
            </a:r>
            <a:r>
              <a:rPr lang="fa-IR" b="1" dirty="0">
                <a:cs typeface="B Titr" panose="00000700000000000000" pitchFamily="2" charset="-78"/>
              </a:rPr>
              <a:t>و ویژگی </a:t>
            </a:r>
            <a:r>
              <a:rPr lang="fa-IR" b="1" dirty="0" smtClean="0">
                <a:cs typeface="B Titr" panose="00000700000000000000" pitchFamily="2" charset="-78"/>
              </a:rPr>
              <a:t>های مطلوب </a:t>
            </a:r>
            <a:r>
              <a:rPr lang="fa-IR" b="1" dirty="0">
                <a:cs typeface="B Titr" panose="00000700000000000000" pitchFamily="2" charset="-78"/>
              </a:rPr>
              <a:t>برگرفته از این الگو</a:t>
            </a:r>
            <a:endParaRPr lang="fa-IR" dirty="0">
              <a:cs typeface="B Titr" panose="00000700000000000000" pitchFamily="2" charset="-78"/>
            </a:endParaRPr>
          </a:p>
        </p:txBody>
      </p:sp>
      <p:sp>
        <p:nvSpPr>
          <p:cNvPr id="10" name="Rounded Rectangle 9"/>
          <p:cNvSpPr/>
          <p:nvPr/>
        </p:nvSpPr>
        <p:spPr>
          <a:xfrm>
            <a:off x="6516216" y="5548369"/>
            <a:ext cx="2376264" cy="1224136"/>
          </a:xfrm>
          <a:prstGeom prst="roundRect">
            <a:avLst/>
          </a:prstGeom>
          <a:ln/>
        </p:spPr>
        <p:style>
          <a:lnRef idx="0">
            <a:schemeClr val="accent6"/>
          </a:lnRef>
          <a:fillRef idx="3">
            <a:schemeClr val="accent6"/>
          </a:fillRef>
          <a:effectRef idx="3">
            <a:schemeClr val="accent6"/>
          </a:effectRef>
          <a:fontRef idx="minor">
            <a:schemeClr val="lt1"/>
          </a:fontRef>
        </p:style>
        <p:txBody>
          <a:bodyPr rtlCol="1" anchor="ctr"/>
          <a:lstStyle/>
          <a:p>
            <a:pPr algn="ctr">
              <a:lnSpc>
                <a:spcPct val="150000"/>
              </a:lnSpc>
            </a:pPr>
            <a:r>
              <a:rPr lang="fa-IR" b="1" dirty="0">
                <a:cs typeface="B Titr" panose="00000700000000000000" pitchFamily="2" charset="-78"/>
              </a:rPr>
              <a:t>برداشتی واقعی از فعالان و </a:t>
            </a:r>
            <a:r>
              <a:rPr lang="fa-IR" b="1" dirty="0" smtClean="0">
                <a:cs typeface="B Titr" panose="00000700000000000000" pitchFamily="2" charset="-78"/>
              </a:rPr>
              <a:t>بازیگران صحنه</a:t>
            </a:r>
            <a:endParaRPr lang="fa-IR" dirty="0">
              <a:cs typeface="B Titr" panose="00000700000000000000" pitchFamily="2" charset="-78"/>
            </a:endParaRPr>
          </a:p>
        </p:txBody>
      </p:sp>
    </p:spTree>
    <p:extLst>
      <p:ext uri="{BB962C8B-B14F-4D97-AF65-F5344CB8AC3E}">
        <p14:creationId xmlns:p14="http://schemas.microsoft.com/office/powerpoint/2010/main" val="134940934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fltVal val="0"/>
                                          </p:val>
                                        </p:tav>
                                        <p:tav tm="100000">
                                          <p:val>
                                            <p:strVal val="#ppt_w"/>
                                          </p:val>
                                        </p:tav>
                                      </p:tavLst>
                                    </p:anim>
                                    <p:anim calcmode="lin" valueType="num">
                                      <p:cBhvr>
                                        <p:cTn id="16" dur="1000" fill="hold"/>
                                        <p:tgtEl>
                                          <p:spTgt spid="6"/>
                                        </p:tgtEl>
                                        <p:attrNameLst>
                                          <p:attrName>ppt_h</p:attrName>
                                        </p:attrNameLst>
                                      </p:cBhvr>
                                      <p:tavLst>
                                        <p:tav tm="0">
                                          <p:val>
                                            <p:fltVal val="0"/>
                                          </p:val>
                                        </p:tav>
                                        <p:tav tm="100000">
                                          <p:val>
                                            <p:strVal val="#ppt_h"/>
                                          </p:val>
                                        </p:tav>
                                      </p:tavLst>
                                    </p:anim>
                                    <p:anim calcmode="lin" valueType="num">
                                      <p:cBhvr>
                                        <p:cTn id="17" dur="1000" fill="hold"/>
                                        <p:tgtEl>
                                          <p:spTgt spid="6"/>
                                        </p:tgtEl>
                                        <p:attrNameLst>
                                          <p:attrName>style.rotation</p:attrName>
                                        </p:attrNameLst>
                                      </p:cBhvr>
                                      <p:tavLst>
                                        <p:tav tm="0">
                                          <p:val>
                                            <p:fltVal val="90"/>
                                          </p:val>
                                        </p:tav>
                                        <p:tav tm="100000">
                                          <p:val>
                                            <p:fltVal val="0"/>
                                          </p:val>
                                        </p:tav>
                                      </p:tavLst>
                                    </p:anim>
                                    <p:animEffect transition="in" filter="fade">
                                      <p:cBhvr>
                                        <p:cTn id="18" dur="10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1000" fill="hold"/>
                                        <p:tgtEl>
                                          <p:spTgt spid="7"/>
                                        </p:tgtEl>
                                        <p:attrNameLst>
                                          <p:attrName>ppt_w</p:attrName>
                                        </p:attrNameLst>
                                      </p:cBhvr>
                                      <p:tavLst>
                                        <p:tav tm="0">
                                          <p:val>
                                            <p:fltVal val="0"/>
                                          </p:val>
                                        </p:tav>
                                        <p:tav tm="100000">
                                          <p:val>
                                            <p:strVal val="#ppt_w"/>
                                          </p:val>
                                        </p:tav>
                                      </p:tavLst>
                                    </p:anim>
                                    <p:anim calcmode="lin" valueType="num">
                                      <p:cBhvr>
                                        <p:cTn id="24" dur="1000" fill="hold"/>
                                        <p:tgtEl>
                                          <p:spTgt spid="7"/>
                                        </p:tgtEl>
                                        <p:attrNameLst>
                                          <p:attrName>ppt_h</p:attrName>
                                        </p:attrNameLst>
                                      </p:cBhvr>
                                      <p:tavLst>
                                        <p:tav tm="0">
                                          <p:val>
                                            <p:fltVal val="0"/>
                                          </p:val>
                                        </p:tav>
                                        <p:tav tm="100000">
                                          <p:val>
                                            <p:strVal val="#ppt_h"/>
                                          </p:val>
                                        </p:tav>
                                      </p:tavLst>
                                    </p:anim>
                                    <p:anim calcmode="lin" valueType="num">
                                      <p:cBhvr>
                                        <p:cTn id="25" dur="1000" fill="hold"/>
                                        <p:tgtEl>
                                          <p:spTgt spid="7"/>
                                        </p:tgtEl>
                                        <p:attrNameLst>
                                          <p:attrName>style.rotation</p:attrName>
                                        </p:attrNameLst>
                                      </p:cBhvr>
                                      <p:tavLst>
                                        <p:tav tm="0">
                                          <p:val>
                                            <p:fltVal val="90"/>
                                          </p:val>
                                        </p:tav>
                                        <p:tav tm="100000">
                                          <p:val>
                                            <p:fltVal val="0"/>
                                          </p:val>
                                        </p:tav>
                                      </p:tavLst>
                                    </p:anim>
                                    <p:animEffect transition="in" filter="fade">
                                      <p:cBhvr>
                                        <p:cTn id="26" dur="10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1000" fill="hold"/>
                                        <p:tgtEl>
                                          <p:spTgt spid="8"/>
                                        </p:tgtEl>
                                        <p:attrNameLst>
                                          <p:attrName>ppt_w</p:attrName>
                                        </p:attrNameLst>
                                      </p:cBhvr>
                                      <p:tavLst>
                                        <p:tav tm="0">
                                          <p:val>
                                            <p:fltVal val="0"/>
                                          </p:val>
                                        </p:tav>
                                        <p:tav tm="100000">
                                          <p:val>
                                            <p:strVal val="#ppt_w"/>
                                          </p:val>
                                        </p:tav>
                                      </p:tavLst>
                                    </p:anim>
                                    <p:anim calcmode="lin" valueType="num">
                                      <p:cBhvr>
                                        <p:cTn id="32" dur="1000" fill="hold"/>
                                        <p:tgtEl>
                                          <p:spTgt spid="8"/>
                                        </p:tgtEl>
                                        <p:attrNameLst>
                                          <p:attrName>ppt_h</p:attrName>
                                        </p:attrNameLst>
                                      </p:cBhvr>
                                      <p:tavLst>
                                        <p:tav tm="0">
                                          <p:val>
                                            <p:fltVal val="0"/>
                                          </p:val>
                                        </p:tav>
                                        <p:tav tm="100000">
                                          <p:val>
                                            <p:strVal val="#ppt_h"/>
                                          </p:val>
                                        </p:tav>
                                      </p:tavLst>
                                    </p:anim>
                                    <p:anim calcmode="lin" valueType="num">
                                      <p:cBhvr>
                                        <p:cTn id="33" dur="1000" fill="hold"/>
                                        <p:tgtEl>
                                          <p:spTgt spid="8"/>
                                        </p:tgtEl>
                                        <p:attrNameLst>
                                          <p:attrName>style.rotation</p:attrName>
                                        </p:attrNameLst>
                                      </p:cBhvr>
                                      <p:tavLst>
                                        <p:tav tm="0">
                                          <p:val>
                                            <p:fltVal val="90"/>
                                          </p:val>
                                        </p:tav>
                                        <p:tav tm="100000">
                                          <p:val>
                                            <p:fltVal val="0"/>
                                          </p:val>
                                        </p:tav>
                                      </p:tavLst>
                                    </p:anim>
                                    <p:animEffect transition="in" filter="fade">
                                      <p:cBhvr>
                                        <p:cTn id="34" dur="10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p:cTn id="39" dur="1000" fill="hold"/>
                                        <p:tgtEl>
                                          <p:spTgt spid="9"/>
                                        </p:tgtEl>
                                        <p:attrNameLst>
                                          <p:attrName>ppt_w</p:attrName>
                                        </p:attrNameLst>
                                      </p:cBhvr>
                                      <p:tavLst>
                                        <p:tav tm="0">
                                          <p:val>
                                            <p:fltVal val="0"/>
                                          </p:val>
                                        </p:tav>
                                        <p:tav tm="100000">
                                          <p:val>
                                            <p:strVal val="#ppt_w"/>
                                          </p:val>
                                        </p:tav>
                                      </p:tavLst>
                                    </p:anim>
                                    <p:anim calcmode="lin" valueType="num">
                                      <p:cBhvr>
                                        <p:cTn id="40" dur="1000" fill="hold"/>
                                        <p:tgtEl>
                                          <p:spTgt spid="9"/>
                                        </p:tgtEl>
                                        <p:attrNameLst>
                                          <p:attrName>ppt_h</p:attrName>
                                        </p:attrNameLst>
                                      </p:cBhvr>
                                      <p:tavLst>
                                        <p:tav tm="0">
                                          <p:val>
                                            <p:fltVal val="0"/>
                                          </p:val>
                                        </p:tav>
                                        <p:tav tm="100000">
                                          <p:val>
                                            <p:strVal val="#ppt_h"/>
                                          </p:val>
                                        </p:tav>
                                      </p:tavLst>
                                    </p:anim>
                                    <p:anim calcmode="lin" valueType="num">
                                      <p:cBhvr>
                                        <p:cTn id="41" dur="1000" fill="hold"/>
                                        <p:tgtEl>
                                          <p:spTgt spid="9"/>
                                        </p:tgtEl>
                                        <p:attrNameLst>
                                          <p:attrName>style.rotation</p:attrName>
                                        </p:attrNameLst>
                                      </p:cBhvr>
                                      <p:tavLst>
                                        <p:tav tm="0">
                                          <p:val>
                                            <p:fltVal val="90"/>
                                          </p:val>
                                        </p:tav>
                                        <p:tav tm="100000">
                                          <p:val>
                                            <p:fltVal val="0"/>
                                          </p:val>
                                        </p:tav>
                                      </p:tavLst>
                                    </p:anim>
                                    <p:animEffect transition="in" filter="fade">
                                      <p:cBhvr>
                                        <p:cTn id="42" dur="10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p:cTn id="47" dur="1000" fill="hold"/>
                                        <p:tgtEl>
                                          <p:spTgt spid="10"/>
                                        </p:tgtEl>
                                        <p:attrNameLst>
                                          <p:attrName>ppt_w</p:attrName>
                                        </p:attrNameLst>
                                      </p:cBhvr>
                                      <p:tavLst>
                                        <p:tav tm="0">
                                          <p:val>
                                            <p:fltVal val="0"/>
                                          </p:val>
                                        </p:tav>
                                        <p:tav tm="100000">
                                          <p:val>
                                            <p:strVal val="#ppt_w"/>
                                          </p:val>
                                        </p:tav>
                                      </p:tavLst>
                                    </p:anim>
                                    <p:anim calcmode="lin" valueType="num">
                                      <p:cBhvr>
                                        <p:cTn id="48" dur="1000" fill="hold"/>
                                        <p:tgtEl>
                                          <p:spTgt spid="10"/>
                                        </p:tgtEl>
                                        <p:attrNameLst>
                                          <p:attrName>ppt_h</p:attrName>
                                        </p:attrNameLst>
                                      </p:cBhvr>
                                      <p:tavLst>
                                        <p:tav tm="0">
                                          <p:val>
                                            <p:fltVal val="0"/>
                                          </p:val>
                                        </p:tav>
                                        <p:tav tm="100000">
                                          <p:val>
                                            <p:strVal val="#ppt_h"/>
                                          </p:val>
                                        </p:tav>
                                      </p:tavLst>
                                    </p:anim>
                                    <p:anim calcmode="lin" valueType="num">
                                      <p:cBhvr>
                                        <p:cTn id="49" dur="1000" fill="hold"/>
                                        <p:tgtEl>
                                          <p:spTgt spid="10"/>
                                        </p:tgtEl>
                                        <p:attrNameLst>
                                          <p:attrName>style.rotation</p:attrName>
                                        </p:attrNameLst>
                                      </p:cBhvr>
                                      <p:tavLst>
                                        <p:tav tm="0">
                                          <p:val>
                                            <p:fltVal val="90"/>
                                          </p:val>
                                        </p:tav>
                                        <p:tav tm="100000">
                                          <p:val>
                                            <p:fltVal val="0"/>
                                          </p:val>
                                        </p:tav>
                                      </p:tavLst>
                                    </p:anim>
                                    <p:animEffect transition="in" filter="fade">
                                      <p:cBhvr>
                                        <p:cTn id="5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9"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lstStyle/>
          <a:p>
            <a:r>
              <a:rPr lang="fa-IR" sz="3200" b="1" dirty="0"/>
              <a:t>سطوح پنج گانه تحلیلی از منظر ولایت</a:t>
            </a:r>
            <a:endParaRPr lang="en-US" sz="3200" dirty="0"/>
          </a:p>
        </p:txBody>
      </p:sp>
      <p:grpSp>
        <p:nvGrpSpPr>
          <p:cNvPr id="7" name="Group 6"/>
          <p:cNvGrpSpPr/>
          <p:nvPr/>
        </p:nvGrpSpPr>
        <p:grpSpPr>
          <a:xfrm>
            <a:off x="0" y="1384023"/>
            <a:ext cx="8899894" cy="1252889"/>
            <a:chOff x="28082" y="5286103"/>
            <a:chExt cx="8899894" cy="1252889"/>
          </a:xfrm>
        </p:grpSpPr>
        <p:sp>
          <p:nvSpPr>
            <p:cNvPr id="5" name="Rounded Rectangle 4"/>
            <p:cNvSpPr/>
            <p:nvPr/>
          </p:nvSpPr>
          <p:spPr>
            <a:xfrm>
              <a:off x="28082" y="5286103"/>
              <a:ext cx="7712270" cy="1239241"/>
            </a:xfrm>
            <a:prstGeom prst="roundRect">
              <a:avLst/>
            </a:prstGeom>
          </p:spPr>
          <p:style>
            <a:lnRef idx="0">
              <a:schemeClr val="accent1"/>
            </a:lnRef>
            <a:fillRef idx="3">
              <a:schemeClr val="accent1"/>
            </a:fillRef>
            <a:effectRef idx="3">
              <a:schemeClr val="accent1"/>
            </a:effectRef>
            <a:fontRef idx="minor">
              <a:schemeClr val="lt1"/>
            </a:fontRef>
          </p:style>
          <p:txBody>
            <a:bodyPr rtlCol="1" anchor="ctr"/>
            <a:lstStyle/>
            <a:p>
              <a:pPr lvl="0" algn="ctr" rtl="1"/>
              <a:r>
                <a:rPr lang="fa-IR" b="1" dirty="0">
                  <a:cs typeface="B Nazanin" panose="00000400000000000000" pitchFamily="2" charset="-78"/>
                </a:rPr>
                <a:t>در سطح جهانی با موفقیت انقلاب اسلامی در بهمن ماه سال 1357 قطب سومی در کنار دو قطب موجود جهانی یعنی "</a:t>
              </a:r>
              <a:r>
                <a:rPr lang="fa-IR" b="1" dirty="0" err="1">
                  <a:cs typeface="B Nazanin" panose="00000400000000000000" pitchFamily="2" charset="-78"/>
                </a:rPr>
                <a:t>سلطه­گران</a:t>
              </a:r>
              <a:r>
                <a:rPr lang="fa-IR" b="1" dirty="0">
                  <a:cs typeface="B Nazanin" panose="00000400000000000000" pitchFamily="2" charset="-78"/>
                </a:rPr>
                <a:t>" و "</a:t>
              </a:r>
              <a:r>
                <a:rPr lang="fa-IR" b="1" dirty="0" err="1">
                  <a:cs typeface="B Nazanin" panose="00000400000000000000" pitchFamily="2" charset="-78"/>
                </a:rPr>
                <a:t>سلطه­پذیران</a:t>
              </a:r>
              <a:r>
                <a:rPr lang="fa-IR" b="1" dirty="0">
                  <a:cs typeface="B Nazanin" panose="00000400000000000000" pitchFamily="2" charset="-78"/>
                </a:rPr>
                <a:t>" پا به عرصه حیات گذاشت، و امروز ایران اسلامی </a:t>
              </a:r>
              <a:r>
                <a:rPr lang="fa-IR" b="1" dirty="0" err="1">
                  <a:cs typeface="B Nazanin" panose="00000400000000000000" pitchFamily="2" charset="-78"/>
                </a:rPr>
                <a:t>بعنوان</a:t>
              </a:r>
              <a:r>
                <a:rPr lang="fa-IR" b="1" dirty="0">
                  <a:cs typeface="B Nazanin" panose="00000400000000000000" pitchFamily="2" charset="-78"/>
                </a:rPr>
                <a:t> قطب "</a:t>
              </a:r>
              <a:r>
                <a:rPr lang="fa-IR" b="1" dirty="0" err="1">
                  <a:cs typeface="B Nazanin" panose="00000400000000000000" pitchFamily="2" charset="-78"/>
                </a:rPr>
                <a:t>سلطه­ستیزان</a:t>
              </a:r>
              <a:r>
                <a:rPr lang="fa-IR" b="1" dirty="0">
                  <a:cs typeface="B Nazanin" panose="00000400000000000000" pitchFamily="2" charset="-78"/>
                </a:rPr>
                <a:t>" معادله قدرت در سطح جهانی را </a:t>
              </a:r>
              <a:r>
                <a:rPr lang="fa-IR" b="1" dirty="0" err="1">
                  <a:cs typeface="B Nazanin" panose="00000400000000000000" pitchFamily="2" charset="-78"/>
                </a:rPr>
                <a:t>به­هم</a:t>
              </a:r>
              <a:r>
                <a:rPr lang="fa-IR" b="1" dirty="0">
                  <a:cs typeface="B Nazanin" panose="00000400000000000000" pitchFamily="2" charset="-78"/>
                </a:rPr>
                <a:t> زده است.</a:t>
              </a:r>
              <a:endParaRPr lang="en-US" dirty="0">
                <a:cs typeface="B Nazanin" panose="00000400000000000000" pitchFamily="2" charset="-78"/>
              </a:endParaRPr>
            </a:p>
          </p:txBody>
        </p:sp>
        <p:sp>
          <p:nvSpPr>
            <p:cNvPr id="6" name="8-Point Star 5"/>
            <p:cNvSpPr/>
            <p:nvPr/>
          </p:nvSpPr>
          <p:spPr>
            <a:xfrm>
              <a:off x="7740352" y="5330816"/>
              <a:ext cx="1187624" cy="1208176"/>
            </a:xfrm>
            <a:prstGeom prst="star8">
              <a:avLst/>
            </a:prstGeom>
          </p:spPr>
          <p:style>
            <a:lnRef idx="0">
              <a:schemeClr val="accent1"/>
            </a:lnRef>
            <a:fillRef idx="3">
              <a:schemeClr val="accent1"/>
            </a:fillRef>
            <a:effectRef idx="3">
              <a:schemeClr val="accent1"/>
            </a:effectRef>
            <a:fontRef idx="minor">
              <a:schemeClr val="lt1"/>
            </a:fontRef>
          </p:style>
          <p:txBody>
            <a:bodyPr rtlCol="1" anchor="ctr"/>
            <a:lstStyle/>
            <a:p>
              <a:pPr algn="ctr" rtl="1"/>
              <a:r>
                <a:rPr lang="fa-IR" sz="1400" dirty="0">
                  <a:cs typeface="B Titr" panose="00000700000000000000" pitchFamily="2" charset="-78"/>
                </a:rPr>
                <a:t>نظام بین </a:t>
              </a:r>
              <a:r>
                <a:rPr lang="fa-IR" sz="1400" dirty="0" err="1">
                  <a:cs typeface="B Titr" panose="00000700000000000000" pitchFamily="2" charset="-78"/>
                </a:rPr>
                <a:t>الملل</a:t>
              </a:r>
              <a:endParaRPr lang="fa-IR" sz="1400" dirty="0">
                <a:cs typeface="B Titr" panose="00000700000000000000" pitchFamily="2" charset="-78"/>
              </a:endParaRPr>
            </a:p>
          </p:txBody>
        </p:sp>
      </p:grpSp>
      <p:grpSp>
        <p:nvGrpSpPr>
          <p:cNvPr id="9" name="Group 8"/>
          <p:cNvGrpSpPr/>
          <p:nvPr/>
        </p:nvGrpSpPr>
        <p:grpSpPr>
          <a:xfrm>
            <a:off x="0" y="2495208"/>
            <a:ext cx="8896912" cy="1293832"/>
            <a:chOff x="31064" y="5389176"/>
            <a:chExt cx="8896912" cy="1293832"/>
          </a:xfrm>
        </p:grpSpPr>
        <p:sp>
          <p:nvSpPr>
            <p:cNvPr id="10" name="Rounded Rectangle 9"/>
            <p:cNvSpPr/>
            <p:nvPr/>
          </p:nvSpPr>
          <p:spPr>
            <a:xfrm>
              <a:off x="31064" y="5389176"/>
              <a:ext cx="7704626" cy="1293832"/>
            </a:xfrm>
            <a:prstGeom prst="roundRect">
              <a:avLst/>
            </a:prstGeom>
          </p:spPr>
          <p:style>
            <a:lnRef idx="0">
              <a:schemeClr val="accent2"/>
            </a:lnRef>
            <a:fillRef idx="3">
              <a:schemeClr val="accent2"/>
            </a:fillRef>
            <a:effectRef idx="3">
              <a:schemeClr val="accent2"/>
            </a:effectRef>
            <a:fontRef idx="minor">
              <a:schemeClr val="lt1"/>
            </a:fontRef>
          </p:style>
          <p:txBody>
            <a:bodyPr rtlCol="1" anchor="ctr"/>
            <a:lstStyle/>
            <a:p>
              <a:pPr algn="ctr" rtl="1"/>
              <a:r>
                <a:rPr lang="fa-IR" b="1" dirty="0">
                  <a:cs typeface="B Nazanin" panose="00000400000000000000" pitchFamily="2" charset="-78"/>
                </a:rPr>
                <a:t>انقلاب اسلامی با طرح "اسلام ناب محمدی(صلی الله علیه و </a:t>
              </a:r>
              <a:r>
                <a:rPr lang="fa-IR" b="1" dirty="0" err="1">
                  <a:cs typeface="B Nazanin" panose="00000400000000000000" pitchFamily="2" charset="-78"/>
                </a:rPr>
                <a:t>آله</a:t>
              </a:r>
              <a:r>
                <a:rPr lang="fa-IR" b="1" dirty="0">
                  <a:cs typeface="B Nazanin" panose="00000400000000000000" pitchFamily="2" charset="-78"/>
                </a:rPr>
                <a:t>)" در کنار دو </a:t>
              </a:r>
              <a:r>
                <a:rPr lang="fa-IR" b="1" dirty="0" err="1">
                  <a:cs typeface="B Nazanin" panose="00000400000000000000" pitchFamily="2" charset="-78"/>
                </a:rPr>
                <a:t>الگوى</a:t>
              </a:r>
              <a:r>
                <a:rPr lang="fa-IR" b="1" dirty="0">
                  <a:cs typeface="B Nazanin" panose="00000400000000000000" pitchFamily="2" charset="-78"/>
                </a:rPr>
                <a:t> اسلام آمریکایی یعنی "اسلام </a:t>
              </a:r>
              <a:r>
                <a:rPr lang="fa-IR" b="1" dirty="0" err="1">
                  <a:cs typeface="B Nazanin" panose="00000400000000000000" pitchFamily="2" charset="-78"/>
                </a:rPr>
                <a:t>تكفيرى</a:t>
              </a:r>
              <a:r>
                <a:rPr lang="fa-IR" b="1" dirty="0">
                  <a:cs typeface="B Nazanin" panose="00000400000000000000" pitchFamily="2" charset="-78"/>
                </a:rPr>
                <a:t>" و "اسلام </a:t>
              </a:r>
              <a:r>
                <a:rPr lang="fa-IR" b="1" dirty="0" err="1">
                  <a:cs typeface="B Nazanin" panose="00000400000000000000" pitchFamily="2" charset="-78"/>
                </a:rPr>
                <a:t>سکولار</a:t>
              </a:r>
              <a:r>
                <a:rPr lang="fa-IR" b="1" dirty="0">
                  <a:cs typeface="B Nazanin" panose="00000400000000000000" pitchFamily="2" charset="-78"/>
                </a:rPr>
                <a:t>" که از </a:t>
              </a:r>
              <a:r>
                <a:rPr lang="fa-IR" b="1" dirty="0" err="1">
                  <a:cs typeface="B Nazanin" panose="00000400000000000000" pitchFamily="2" charset="-78"/>
                </a:rPr>
                <a:t>سوى</a:t>
              </a:r>
              <a:r>
                <a:rPr lang="fa-IR" b="1" dirty="0">
                  <a:cs typeface="B Nazanin" panose="00000400000000000000" pitchFamily="2" charset="-78"/>
                </a:rPr>
                <a:t> غرب و نظام سلطه در جهان اسلام تبلیغ و حمایت </a:t>
              </a:r>
              <a:r>
                <a:rPr lang="fa-IR" b="1" dirty="0" err="1">
                  <a:cs typeface="B Nazanin" panose="00000400000000000000" pitchFamily="2" charset="-78"/>
                </a:rPr>
                <a:t>می¬شد</a:t>
              </a:r>
              <a:r>
                <a:rPr lang="fa-IR" b="1" dirty="0">
                  <a:cs typeface="B Nazanin" panose="00000400000000000000" pitchFamily="2" charset="-78"/>
                </a:rPr>
                <a:t>، الگوی جدید و اندیشه </a:t>
              </a:r>
              <a:r>
                <a:rPr lang="fa-IR" b="1" dirty="0" err="1">
                  <a:cs typeface="B Nazanin" panose="00000400000000000000" pitchFamily="2" charset="-78"/>
                </a:rPr>
                <a:t>اصولگرایی</a:t>
              </a:r>
              <a:r>
                <a:rPr lang="fa-IR" b="1" dirty="0">
                  <a:cs typeface="B Nazanin" panose="00000400000000000000" pitchFamily="2" charset="-78"/>
                </a:rPr>
                <a:t>، معتدل و </a:t>
              </a:r>
              <a:r>
                <a:rPr lang="fa-IR" b="1" dirty="0" err="1">
                  <a:cs typeface="B Nazanin" panose="00000400000000000000" pitchFamily="2" charset="-78"/>
                </a:rPr>
                <a:t>عقلانى</a:t>
              </a:r>
              <a:r>
                <a:rPr lang="fa-IR" b="1" dirty="0">
                  <a:cs typeface="B Nazanin" panose="00000400000000000000" pitchFamily="2" charset="-78"/>
                </a:rPr>
                <a:t> را به جهانیان معرفی کرد.</a:t>
              </a:r>
            </a:p>
          </p:txBody>
        </p:sp>
        <p:sp>
          <p:nvSpPr>
            <p:cNvPr id="11" name="8-Point Star 10"/>
            <p:cNvSpPr/>
            <p:nvPr/>
          </p:nvSpPr>
          <p:spPr>
            <a:xfrm>
              <a:off x="7740352" y="5473013"/>
              <a:ext cx="1187624" cy="1065979"/>
            </a:xfrm>
            <a:prstGeom prst="star8">
              <a:avLst/>
            </a:prstGeom>
          </p:spPr>
          <p:style>
            <a:lnRef idx="0">
              <a:schemeClr val="accent2"/>
            </a:lnRef>
            <a:fillRef idx="3">
              <a:schemeClr val="accent2"/>
            </a:fillRef>
            <a:effectRef idx="3">
              <a:schemeClr val="accent2"/>
            </a:effectRef>
            <a:fontRef idx="minor">
              <a:schemeClr val="lt1"/>
            </a:fontRef>
          </p:style>
          <p:txBody>
            <a:bodyPr rtlCol="1" anchor="ctr"/>
            <a:lstStyle/>
            <a:p>
              <a:pPr algn="ctr"/>
              <a:r>
                <a:rPr lang="fa-IR" sz="1400" dirty="0">
                  <a:cs typeface="B Titr" panose="00000700000000000000" pitchFamily="2" charset="-78"/>
                </a:rPr>
                <a:t>جهان اسلام</a:t>
              </a:r>
            </a:p>
          </p:txBody>
        </p:sp>
      </p:grpSp>
      <p:grpSp>
        <p:nvGrpSpPr>
          <p:cNvPr id="14" name="Group 13"/>
          <p:cNvGrpSpPr/>
          <p:nvPr/>
        </p:nvGrpSpPr>
        <p:grpSpPr>
          <a:xfrm>
            <a:off x="0" y="3600313"/>
            <a:ext cx="8895232" cy="1255199"/>
            <a:chOff x="32744" y="5486169"/>
            <a:chExt cx="8895232" cy="1255199"/>
          </a:xfrm>
        </p:grpSpPr>
        <p:sp>
          <p:nvSpPr>
            <p:cNvPr id="15" name="Rounded Rectangle 14"/>
            <p:cNvSpPr/>
            <p:nvPr/>
          </p:nvSpPr>
          <p:spPr>
            <a:xfrm>
              <a:off x="32744" y="5575592"/>
              <a:ext cx="7705928" cy="1165776"/>
            </a:xfrm>
            <a:prstGeom prst="roundRect">
              <a:avLst/>
            </a:prstGeom>
          </p:spPr>
          <p:style>
            <a:lnRef idx="0">
              <a:schemeClr val="accent3"/>
            </a:lnRef>
            <a:fillRef idx="3">
              <a:schemeClr val="accent3"/>
            </a:fillRef>
            <a:effectRef idx="3">
              <a:schemeClr val="accent3"/>
            </a:effectRef>
            <a:fontRef idx="minor">
              <a:schemeClr val="lt1"/>
            </a:fontRef>
          </p:style>
          <p:txBody>
            <a:bodyPr rtlCol="1" anchor="ctr"/>
            <a:lstStyle/>
            <a:p>
              <a:pPr algn="ctr"/>
              <a:r>
                <a:rPr lang="fa-IR" b="1" dirty="0">
                  <a:cs typeface="B Nazanin" panose="00000400000000000000" pitchFamily="2" charset="-78"/>
                </a:rPr>
                <a:t>نسبت گروه­ها با نظام اسلامی در عرصه سیاسی کشور نیز فارغ از عده و عده هر بخش شامل سه گروه "حامیان انقلاب اسلامی و خودی"، "عناصر </a:t>
              </a:r>
              <a:r>
                <a:rPr lang="fa-IR" b="1" dirty="0" err="1">
                  <a:cs typeface="B Nazanin" panose="00000400000000000000" pitchFamily="2" charset="-78"/>
                </a:rPr>
                <a:t>ضدانقلاب</a:t>
              </a:r>
              <a:r>
                <a:rPr lang="fa-IR" b="1" dirty="0">
                  <a:cs typeface="B Nazanin" panose="00000400000000000000" pitchFamily="2" charset="-78"/>
                </a:rPr>
                <a:t> و غیرخودی" و عوامل "بی­تفاوت و </a:t>
              </a:r>
              <a:r>
                <a:rPr lang="fa-IR" b="1" dirty="0" err="1">
                  <a:cs typeface="B Nazanin" panose="00000400000000000000" pitchFamily="2" charset="-78"/>
                </a:rPr>
                <a:t>غیرسیاسی</a:t>
              </a:r>
              <a:r>
                <a:rPr lang="fa-IR" b="1" dirty="0">
                  <a:cs typeface="B Nazanin" panose="00000400000000000000" pitchFamily="2" charset="-78"/>
                </a:rPr>
                <a:t>" است. </a:t>
              </a:r>
              <a:endParaRPr lang="fa-IR" dirty="0">
                <a:cs typeface="B Nazanin" panose="00000400000000000000" pitchFamily="2" charset="-78"/>
              </a:endParaRPr>
            </a:p>
          </p:txBody>
        </p:sp>
        <p:sp>
          <p:nvSpPr>
            <p:cNvPr id="16" name="8-Point Star 15"/>
            <p:cNvSpPr/>
            <p:nvPr/>
          </p:nvSpPr>
          <p:spPr>
            <a:xfrm>
              <a:off x="7740352" y="5486169"/>
              <a:ext cx="1187624" cy="1166271"/>
            </a:xfrm>
            <a:prstGeom prst="star8">
              <a:avLst/>
            </a:prstGeom>
          </p:spPr>
          <p:style>
            <a:lnRef idx="0">
              <a:schemeClr val="accent3"/>
            </a:lnRef>
            <a:fillRef idx="3">
              <a:schemeClr val="accent3"/>
            </a:fillRef>
            <a:effectRef idx="3">
              <a:schemeClr val="accent3"/>
            </a:effectRef>
            <a:fontRef idx="minor">
              <a:schemeClr val="lt1"/>
            </a:fontRef>
          </p:style>
          <p:txBody>
            <a:bodyPr rtlCol="1" anchor="ctr"/>
            <a:lstStyle/>
            <a:p>
              <a:pPr algn="ctr"/>
              <a:r>
                <a:rPr lang="fa-IR" sz="1400" dirty="0">
                  <a:cs typeface="B Titr" panose="00000700000000000000" pitchFamily="2" charset="-78"/>
                </a:rPr>
                <a:t>نظام اسلامی</a:t>
              </a:r>
            </a:p>
          </p:txBody>
        </p:sp>
      </p:grpSp>
      <p:grpSp>
        <p:nvGrpSpPr>
          <p:cNvPr id="17" name="Group 16"/>
          <p:cNvGrpSpPr/>
          <p:nvPr/>
        </p:nvGrpSpPr>
        <p:grpSpPr>
          <a:xfrm>
            <a:off x="0" y="5861313"/>
            <a:ext cx="8919776" cy="1121561"/>
            <a:chOff x="8200" y="5730945"/>
            <a:chExt cx="8919776" cy="1121561"/>
          </a:xfrm>
        </p:grpSpPr>
        <p:sp>
          <p:nvSpPr>
            <p:cNvPr id="18" name="Rounded Rectangle 17"/>
            <p:cNvSpPr/>
            <p:nvPr/>
          </p:nvSpPr>
          <p:spPr>
            <a:xfrm>
              <a:off x="8200" y="5775660"/>
              <a:ext cx="7732152" cy="1076846"/>
            </a:xfrm>
            <a:prstGeom prst="roundRect">
              <a:avLst/>
            </a:prstGeom>
          </p:spPr>
          <p:style>
            <a:lnRef idx="0">
              <a:schemeClr val="accent6"/>
            </a:lnRef>
            <a:fillRef idx="3">
              <a:schemeClr val="accent6"/>
            </a:fillRef>
            <a:effectRef idx="3">
              <a:schemeClr val="accent6"/>
            </a:effectRef>
            <a:fontRef idx="minor">
              <a:schemeClr val="lt1"/>
            </a:fontRef>
          </p:style>
          <p:txBody>
            <a:bodyPr rtlCol="1" anchor="ctr"/>
            <a:lstStyle/>
            <a:p>
              <a:pPr algn="ctr" rtl="1"/>
              <a:r>
                <a:rPr lang="fa-IR" b="1" dirty="0" err="1">
                  <a:cs typeface="B Nazanin" panose="00000400000000000000" pitchFamily="2" charset="-78"/>
                </a:rPr>
                <a:t>درسال</a:t>
              </a:r>
              <a:r>
                <a:rPr lang="fa-IR" b="1" dirty="0">
                  <a:cs typeface="B Nazanin" panose="00000400000000000000" pitchFamily="2" charset="-78"/>
                </a:rPr>
                <a:t> های اخیر تفاوت </a:t>
              </a:r>
              <a:r>
                <a:rPr lang="fa-IR" b="1" dirty="0" err="1">
                  <a:cs typeface="B Nazanin" panose="00000400000000000000" pitchFamily="2" charset="-78"/>
                </a:rPr>
                <a:t>هایی</a:t>
              </a:r>
              <a:r>
                <a:rPr lang="fa-IR" b="1" dirty="0">
                  <a:cs typeface="B Nazanin" panose="00000400000000000000" pitchFamily="2" charset="-78"/>
                </a:rPr>
                <a:t> میان طیف های مختلف جریان خودی ملازم رخ نمود که با خصوصیت های مطرح شده از  منظر مقام معظم رهبری آنها را می توان به سه </a:t>
              </a:r>
              <a:r>
                <a:rPr lang="fa-IR" b="1" dirty="0" err="1" smtClean="0">
                  <a:cs typeface="B Nazanin" panose="00000400000000000000" pitchFamily="2" charset="-78"/>
                </a:rPr>
                <a:t>گروه"آرمان</a:t>
              </a:r>
              <a:r>
                <a:rPr lang="fa-IR" b="1" dirty="0" smtClean="0">
                  <a:cs typeface="B Nazanin" panose="00000400000000000000" pitchFamily="2" charset="-78"/>
                </a:rPr>
                <a:t> گرای </a:t>
              </a:r>
              <a:r>
                <a:rPr lang="fa-IR" b="1" dirty="0">
                  <a:cs typeface="B Nazanin" panose="00000400000000000000" pitchFamily="2" charset="-78"/>
                </a:rPr>
                <a:t>واقع بین"، "</a:t>
              </a:r>
              <a:r>
                <a:rPr lang="fa-IR" b="1" dirty="0" smtClean="0">
                  <a:cs typeface="B Nazanin" panose="00000400000000000000" pitchFamily="2" charset="-78"/>
                </a:rPr>
                <a:t>آرمان گرا</a:t>
              </a:r>
              <a:r>
                <a:rPr lang="fa-IR" b="1" dirty="0">
                  <a:cs typeface="B Nazanin" panose="00000400000000000000" pitchFamily="2" charset="-78"/>
                </a:rPr>
                <a:t>" و "</a:t>
              </a:r>
              <a:r>
                <a:rPr lang="fa-IR" b="1" dirty="0" smtClean="0">
                  <a:cs typeface="B Nazanin" panose="00000400000000000000" pitchFamily="2" charset="-78"/>
                </a:rPr>
                <a:t>واقع گرا</a:t>
              </a:r>
              <a:r>
                <a:rPr lang="fa-IR" b="1" dirty="0">
                  <a:cs typeface="B Nazanin" panose="00000400000000000000" pitchFamily="2" charset="-78"/>
                </a:rPr>
                <a:t>" دسته بندی کرد.</a:t>
              </a:r>
              <a:endParaRPr lang="fa-IR" dirty="0">
                <a:cs typeface="B Nazanin" panose="00000400000000000000" pitchFamily="2" charset="-78"/>
              </a:endParaRPr>
            </a:p>
          </p:txBody>
        </p:sp>
        <p:sp>
          <p:nvSpPr>
            <p:cNvPr id="19" name="8-Point Star 18"/>
            <p:cNvSpPr/>
            <p:nvPr/>
          </p:nvSpPr>
          <p:spPr>
            <a:xfrm>
              <a:off x="7740352" y="5730945"/>
              <a:ext cx="1187624" cy="1110691"/>
            </a:xfrm>
            <a:prstGeom prst="star8">
              <a:avLst/>
            </a:prstGeom>
          </p:spPr>
          <p:style>
            <a:lnRef idx="0">
              <a:schemeClr val="accent6"/>
            </a:lnRef>
            <a:fillRef idx="3">
              <a:schemeClr val="accent6"/>
            </a:fillRef>
            <a:effectRef idx="3">
              <a:schemeClr val="accent6"/>
            </a:effectRef>
            <a:fontRef idx="minor">
              <a:schemeClr val="lt1"/>
            </a:fontRef>
          </p:style>
          <p:txBody>
            <a:bodyPr rtlCol="1" anchor="ctr"/>
            <a:lstStyle/>
            <a:p>
              <a:pPr algn="ctr"/>
              <a:r>
                <a:rPr lang="fa-IR" sz="1400" dirty="0">
                  <a:cs typeface="B Titr" panose="00000700000000000000" pitchFamily="2" charset="-78"/>
                </a:rPr>
                <a:t>نظام رفتاری </a:t>
              </a:r>
              <a:r>
                <a:rPr lang="fa-IR" sz="1400" dirty="0" err="1">
                  <a:cs typeface="B Titr" panose="00000700000000000000" pitchFamily="2" charset="-78"/>
                </a:rPr>
                <a:t>ملازمین</a:t>
              </a:r>
              <a:endParaRPr lang="fa-IR" sz="1400" dirty="0">
                <a:cs typeface="B Titr" panose="00000700000000000000" pitchFamily="2" charset="-78"/>
              </a:endParaRPr>
            </a:p>
          </p:txBody>
        </p:sp>
      </p:grpSp>
      <p:grpSp>
        <p:nvGrpSpPr>
          <p:cNvPr id="23" name="Group 22"/>
          <p:cNvGrpSpPr/>
          <p:nvPr/>
        </p:nvGrpSpPr>
        <p:grpSpPr>
          <a:xfrm>
            <a:off x="0" y="4653137"/>
            <a:ext cx="8896248" cy="1406255"/>
            <a:chOff x="31728" y="5577864"/>
            <a:chExt cx="8896248" cy="947480"/>
          </a:xfrm>
        </p:grpSpPr>
        <p:sp>
          <p:nvSpPr>
            <p:cNvPr id="24" name="Rounded Rectangle 23"/>
            <p:cNvSpPr/>
            <p:nvPr/>
          </p:nvSpPr>
          <p:spPr>
            <a:xfrm>
              <a:off x="31728" y="5577864"/>
              <a:ext cx="7707608" cy="947480"/>
            </a:xfrm>
            <a:prstGeom prst="roundRect">
              <a:avLst/>
            </a:prstGeom>
          </p:spPr>
          <p:style>
            <a:lnRef idx="0">
              <a:schemeClr val="accent4"/>
            </a:lnRef>
            <a:fillRef idx="3">
              <a:schemeClr val="accent4"/>
            </a:fillRef>
            <a:effectRef idx="3">
              <a:schemeClr val="accent4"/>
            </a:effectRef>
            <a:fontRef idx="minor">
              <a:schemeClr val="lt1"/>
            </a:fontRef>
          </p:style>
          <p:txBody>
            <a:bodyPr rtlCol="1" anchor="ctr"/>
            <a:lstStyle/>
            <a:p>
              <a:pPr algn="ctr"/>
              <a:r>
                <a:rPr lang="fa-IR" b="1" dirty="0" smtClean="0">
                  <a:cs typeface="B Nazanin" panose="00000400000000000000" pitchFamily="2" charset="-78"/>
                </a:rPr>
                <a:t>برای </a:t>
              </a:r>
              <a:r>
                <a:rPr lang="fa-IR" b="1" dirty="0">
                  <a:cs typeface="B Nazanin" panose="00000400000000000000" pitchFamily="2" charset="-78"/>
                </a:rPr>
                <a:t>سنجش بیشتر جریانهای سیاسی خودی نسبت به ولایت </a:t>
              </a:r>
              <a:r>
                <a:rPr lang="fa-IR" b="1" dirty="0" smtClean="0">
                  <a:cs typeface="B Nazanin" panose="00000400000000000000" pitchFamily="2" charset="-78"/>
                </a:rPr>
                <a:t>مطلقه فقیه </a:t>
              </a:r>
              <a:r>
                <a:rPr lang="fa-IR" b="1" dirty="0">
                  <a:cs typeface="B Nazanin" panose="00000400000000000000" pitchFamily="2" charset="-78"/>
                </a:rPr>
                <a:t>اصطلاحات برگرفته از تعابیر دینی و مذهبی در </a:t>
              </a:r>
              <a:r>
                <a:rPr lang="fa-IR" b="1" dirty="0" err="1">
                  <a:cs typeface="B Nazanin" panose="00000400000000000000" pitchFamily="2" charset="-78"/>
                </a:rPr>
                <a:t>نهج</a:t>
              </a:r>
              <a:r>
                <a:rPr lang="fa-IR" b="1" dirty="0">
                  <a:cs typeface="B Nazanin" panose="00000400000000000000" pitchFamily="2" charset="-78"/>
                </a:rPr>
                <a:t> </a:t>
              </a:r>
              <a:r>
                <a:rPr lang="fa-IR" b="1" dirty="0" err="1">
                  <a:cs typeface="B Nazanin" panose="00000400000000000000" pitchFamily="2" charset="-78"/>
                </a:rPr>
                <a:t>البلاغه</a:t>
              </a:r>
              <a:r>
                <a:rPr lang="fa-IR" b="1" dirty="0">
                  <a:cs typeface="B Nazanin" panose="00000400000000000000" pitchFamily="2" charset="-78"/>
                </a:rPr>
                <a:t> و ادعیه شاهد سه </a:t>
              </a:r>
              <a:r>
                <a:rPr lang="fa-IR" b="1" dirty="0" err="1">
                  <a:cs typeface="B Nazanin" panose="00000400000000000000" pitchFamily="2" charset="-78"/>
                </a:rPr>
                <a:t>گروه"خودی</a:t>
              </a:r>
              <a:r>
                <a:rPr lang="fa-IR" b="1" dirty="0">
                  <a:cs typeface="B Nazanin" panose="00000400000000000000" pitchFamily="2" charset="-78"/>
                </a:rPr>
                <a:t> </a:t>
              </a:r>
              <a:r>
                <a:rPr lang="fa-IR" b="1" dirty="0" err="1">
                  <a:cs typeface="B Nazanin" panose="00000400000000000000" pitchFamily="2" charset="-78"/>
                </a:rPr>
                <a:t>متاخر</a:t>
              </a:r>
              <a:r>
                <a:rPr lang="fa-IR" b="1" dirty="0">
                  <a:cs typeface="B Nazanin" panose="00000400000000000000" pitchFamily="2" charset="-78"/>
                </a:rPr>
                <a:t>" ، "خودی </a:t>
              </a:r>
              <a:r>
                <a:rPr lang="fa-IR" b="1" dirty="0" err="1">
                  <a:cs typeface="B Nazanin" panose="00000400000000000000" pitchFamily="2" charset="-78"/>
                </a:rPr>
                <a:t>متقدم</a:t>
              </a:r>
              <a:r>
                <a:rPr lang="fa-IR" b="1" dirty="0">
                  <a:cs typeface="B Nazanin" panose="00000400000000000000" pitchFamily="2" charset="-78"/>
                </a:rPr>
                <a:t>" و "خودی ملازم "هستیم گرچه در ادبیات اعتقادی ما «</a:t>
              </a:r>
              <a:r>
                <a:rPr lang="fa-IR" b="1" dirty="0" err="1">
                  <a:cs typeface="B Nazanin" panose="00000400000000000000" pitchFamily="2" charset="-78"/>
                </a:rPr>
                <a:t>فالراغب</a:t>
              </a:r>
              <a:r>
                <a:rPr lang="fa-IR" b="1" dirty="0">
                  <a:cs typeface="B Nazanin" panose="00000400000000000000" pitchFamily="2" charset="-78"/>
                </a:rPr>
                <a:t> </a:t>
              </a:r>
              <a:r>
                <a:rPr lang="fa-IR" b="1" dirty="0" err="1">
                  <a:cs typeface="B Nazanin" panose="00000400000000000000" pitchFamily="2" charset="-78"/>
                </a:rPr>
                <a:t>عنکم</a:t>
              </a:r>
              <a:r>
                <a:rPr lang="fa-IR" b="1" dirty="0">
                  <a:cs typeface="B Nazanin" panose="00000400000000000000" pitchFamily="2" charset="-78"/>
                </a:rPr>
                <a:t> </a:t>
              </a:r>
              <a:r>
                <a:rPr lang="fa-IR" b="1" dirty="0" err="1">
                  <a:cs typeface="B Nazanin" panose="00000400000000000000" pitchFamily="2" charset="-78"/>
                </a:rPr>
                <a:t>مارق</a:t>
              </a:r>
              <a:r>
                <a:rPr lang="fa-IR" b="1" dirty="0">
                  <a:cs typeface="B Nazanin" panose="00000400000000000000" pitchFamily="2" charset="-78"/>
                </a:rPr>
                <a:t>، </a:t>
              </a:r>
              <a:r>
                <a:rPr lang="fa-IR" b="1" dirty="0" err="1">
                  <a:cs typeface="B Nazanin" panose="00000400000000000000" pitchFamily="2" charset="-78"/>
                </a:rPr>
                <a:t>واللازم</a:t>
              </a:r>
              <a:r>
                <a:rPr lang="fa-IR" b="1" dirty="0">
                  <a:cs typeface="B Nazanin" panose="00000400000000000000" pitchFamily="2" charset="-78"/>
                </a:rPr>
                <a:t> </a:t>
              </a:r>
              <a:r>
                <a:rPr lang="fa-IR" b="1" dirty="0" err="1">
                  <a:cs typeface="B Nazanin" panose="00000400000000000000" pitchFamily="2" charset="-78"/>
                </a:rPr>
                <a:t>لکم</a:t>
              </a:r>
              <a:r>
                <a:rPr lang="fa-IR" b="1" dirty="0">
                  <a:cs typeface="B Nazanin" panose="00000400000000000000" pitchFamily="2" charset="-78"/>
                </a:rPr>
                <a:t> </a:t>
              </a:r>
              <a:r>
                <a:rPr lang="fa-IR" b="1" dirty="0" err="1">
                  <a:cs typeface="B Nazanin" panose="00000400000000000000" pitchFamily="2" charset="-78"/>
                </a:rPr>
                <a:t>لاحق</a:t>
              </a:r>
              <a:r>
                <a:rPr lang="fa-IR" b="1" dirty="0">
                  <a:cs typeface="B Nazanin" panose="00000400000000000000" pitchFamily="2" charset="-78"/>
                </a:rPr>
                <a:t> و </a:t>
              </a:r>
              <a:r>
                <a:rPr lang="fa-IR" b="1" dirty="0" err="1">
                  <a:cs typeface="B Nazanin" panose="00000400000000000000" pitchFamily="2" charset="-78"/>
                </a:rPr>
                <a:t>المقصر</a:t>
              </a:r>
              <a:r>
                <a:rPr lang="fa-IR" b="1" dirty="0">
                  <a:cs typeface="B Nazanin" panose="00000400000000000000" pitchFamily="2" charset="-78"/>
                </a:rPr>
                <a:t> فی </a:t>
              </a:r>
              <a:r>
                <a:rPr lang="fa-IR" b="1" dirty="0" err="1">
                  <a:cs typeface="B Nazanin" panose="00000400000000000000" pitchFamily="2" charset="-78"/>
                </a:rPr>
                <a:t>حقکم</a:t>
              </a:r>
              <a:r>
                <a:rPr lang="fa-IR" b="1" dirty="0">
                  <a:cs typeface="B Nazanin" panose="00000400000000000000" pitchFamily="2" charset="-78"/>
                </a:rPr>
                <a:t> </a:t>
              </a:r>
              <a:r>
                <a:rPr lang="fa-IR" b="1" dirty="0" err="1">
                  <a:cs typeface="B Nazanin" panose="00000400000000000000" pitchFamily="2" charset="-78"/>
                </a:rPr>
                <a:t>زاهق</a:t>
              </a:r>
              <a:r>
                <a:rPr lang="fa-IR" b="1" dirty="0">
                  <a:cs typeface="B Nazanin" panose="00000400000000000000" pitchFamily="2" charset="-78"/>
                </a:rPr>
                <a:t>  زیارت جامعه کبیره» سرنوشت </a:t>
              </a:r>
              <a:r>
                <a:rPr lang="fa-IR" b="1" dirty="0" err="1" smtClean="0">
                  <a:cs typeface="B Nazanin" panose="00000400000000000000" pitchFamily="2" charset="-78"/>
                </a:rPr>
                <a:t>غیرملازمین</a:t>
              </a:r>
              <a:r>
                <a:rPr lang="fa-IR" b="1" dirty="0" smtClean="0">
                  <a:cs typeface="B Nazanin" panose="00000400000000000000" pitchFamily="2" charset="-78"/>
                </a:rPr>
                <a:t> </a:t>
              </a:r>
              <a:r>
                <a:rPr lang="fa-IR" b="1" dirty="0">
                  <a:cs typeface="B Nazanin" panose="00000400000000000000" pitchFamily="2" charset="-78"/>
                </a:rPr>
                <a:t>قرین به سعادت نخواهد بود.</a:t>
              </a:r>
            </a:p>
          </p:txBody>
        </p:sp>
        <p:sp>
          <p:nvSpPr>
            <p:cNvPr id="26" name="8-Point Star 25"/>
            <p:cNvSpPr/>
            <p:nvPr/>
          </p:nvSpPr>
          <p:spPr>
            <a:xfrm>
              <a:off x="7740352" y="5607989"/>
              <a:ext cx="1187624" cy="783898"/>
            </a:xfrm>
            <a:prstGeom prst="star8">
              <a:avLst/>
            </a:prstGeom>
          </p:spPr>
          <p:style>
            <a:lnRef idx="0">
              <a:schemeClr val="accent4"/>
            </a:lnRef>
            <a:fillRef idx="3">
              <a:schemeClr val="accent4"/>
            </a:fillRef>
            <a:effectRef idx="3">
              <a:schemeClr val="accent4"/>
            </a:effectRef>
            <a:fontRef idx="minor">
              <a:schemeClr val="lt1"/>
            </a:fontRef>
          </p:style>
          <p:txBody>
            <a:bodyPr rtlCol="1" anchor="ctr"/>
            <a:lstStyle/>
            <a:p>
              <a:pPr algn="ctr"/>
              <a:r>
                <a:rPr lang="fa-IR" sz="1400" dirty="0">
                  <a:cs typeface="B Titr" panose="00000700000000000000" pitchFamily="2" charset="-78"/>
                </a:rPr>
                <a:t>نظام </a:t>
              </a:r>
              <a:r>
                <a:rPr lang="fa-IR" sz="1400" dirty="0" err="1">
                  <a:cs typeface="B Titr" panose="00000700000000000000" pitchFamily="2" charset="-78"/>
                </a:rPr>
                <a:t>ولایی</a:t>
              </a:r>
              <a:endParaRPr lang="fa-IR" sz="1400" dirty="0">
                <a:cs typeface="B Titr" panose="00000700000000000000" pitchFamily="2" charset="-78"/>
              </a:endParaRPr>
            </a:p>
          </p:txBody>
        </p:sp>
      </p:grpSp>
    </p:spTree>
    <p:extLst>
      <p:ext uri="{BB962C8B-B14F-4D97-AF65-F5344CB8AC3E}">
        <p14:creationId xmlns:p14="http://schemas.microsoft.com/office/powerpoint/2010/main" val="174605573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80">
                                          <p:stCondLst>
                                            <p:cond delay="0"/>
                                          </p:stCondLst>
                                        </p:cTn>
                                        <p:tgtEl>
                                          <p:spTgt spid="9"/>
                                        </p:tgtEl>
                                      </p:cBhvr>
                                    </p:animEffect>
                                    <p:anim calcmode="lin" valueType="num">
                                      <p:cBhvr>
                                        <p:cTn id="26"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31" dur="26">
                                          <p:stCondLst>
                                            <p:cond delay="650"/>
                                          </p:stCondLst>
                                        </p:cTn>
                                        <p:tgtEl>
                                          <p:spTgt spid="9"/>
                                        </p:tgtEl>
                                      </p:cBhvr>
                                      <p:to x="100000" y="60000"/>
                                    </p:animScale>
                                    <p:animScale>
                                      <p:cBhvr>
                                        <p:cTn id="32" dur="166" decel="50000">
                                          <p:stCondLst>
                                            <p:cond delay="676"/>
                                          </p:stCondLst>
                                        </p:cTn>
                                        <p:tgtEl>
                                          <p:spTgt spid="9"/>
                                        </p:tgtEl>
                                      </p:cBhvr>
                                      <p:to x="100000" y="100000"/>
                                    </p:animScale>
                                    <p:animScale>
                                      <p:cBhvr>
                                        <p:cTn id="33" dur="26">
                                          <p:stCondLst>
                                            <p:cond delay="1312"/>
                                          </p:stCondLst>
                                        </p:cTn>
                                        <p:tgtEl>
                                          <p:spTgt spid="9"/>
                                        </p:tgtEl>
                                      </p:cBhvr>
                                      <p:to x="100000" y="80000"/>
                                    </p:animScale>
                                    <p:animScale>
                                      <p:cBhvr>
                                        <p:cTn id="34" dur="166" decel="50000">
                                          <p:stCondLst>
                                            <p:cond delay="1338"/>
                                          </p:stCondLst>
                                        </p:cTn>
                                        <p:tgtEl>
                                          <p:spTgt spid="9"/>
                                        </p:tgtEl>
                                      </p:cBhvr>
                                      <p:to x="100000" y="100000"/>
                                    </p:animScale>
                                    <p:animScale>
                                      <p:cBhvr>
                                        <p:cTn id="35" dur="26">
                                          <p:stCondLst>
                                            <p:cond delay="1642"/>
                                          </p:stCondLst>
                                        </p:cTn>
                                        <p:tgtEl>
                                          <p:spTgt spid="9"/>
                                        </p:tgtEl>
                                      </p:cBhvr>
                                      <p:to x="100000" y="90000"/>
                                    </p:animScale>
                                    <p:animScale>
                                      <p:cBhvr>
                                        <p:cTn id="36" dur="166" decel="50000">
                                          <p:stCondLst>
                                            <p:cond delay="1668"/>
                                          </p:stCondLst>
                                        </p:cTn>
                                        <p:tgtEl>
                                          <p:spTgt spid="9"/>
                                        </p:tgtEl>
                                      </p:cBhvr>
                                      <p:to x="100000" y="100000"/>
                                    </p:animScale>
                                    <p:animScale>
                                      <p:cBhvr>
                                        <p:cTn id="37" dur="26">
                                          <p:stCondLst>
                                            <p:cond delay="1808"/>
                                          </p:stCondLst>
                                        </p:cTn>
                                        <p:tgtEl>
                                          <p:spTgt spid="9"/>
                                        </p:tgtEl>
                                      </p:cBhvr>
                                      <p:to x="100000" y="95000"/>
                                    </p:animScale>
                                    <p:animScale>
                                      <p:cBhvr>
                                        <p:cTn id="38" dur="166" decel="50000">
                                          <p:stCondLst>
                                            <p:cond delay="1834"/>
                                          </p:stCondLst>
                                        </p:cTn>
                                        <p:tgtEl>
                                          <p:spTgt spid="9"/>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wipe(down)">
                                      <p:cBhvr>
                                        <p:cTn id="43" dur="580">
                                          <p:stCondLst>
                                            <p:cond delay="0"/>
                                          </p:stCondLst>
                                        </p:cTn>
                                        <p:tgtEl>
                                          <p:spTgt spid="14"/>
                                        </p:tgtEl>
                                      </p:cBhvr>
                                    </p:animEffect>
                                    <p:anim calcmode="lin" valueType="num">
                                      <p:cBhvr>
                                        <p:cTn id="44"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49" dur="26">
                                          <p:stCondLst>
                                            <p:cond delay="650"/>
                                          </p:stCondLst>
                                        </p:cTn>
                                        <p:tgtEl>
                                          <p:spTgt spid="14"/>
                                        </p:tgtEl>
                                      </p:cBhvr>
                                      <p:to x="100000" y="60000"/>
                                    </p:animScale>
                                    <p:animScale>
                                      <p:cBhvr>
                                        <p:cTn id="50" dur="166" decel="50000">
                                          <p:stCondLst>
                                            <p:cond delay="676"/>
                                          </p:stCondLst>
                                        </p:cTn>
                                        <p:tgtEl>
                                          <p:spTgt spid="14"/>
                                        </p:tgtEl>
                                      </p:cBhvr>
                                      <p:to x="100000" y="100000"/>
                                    </p:animScale>
                                    <p:animScale>
                                      <p:cBhvr>
                                        <p:cTn id="51" dur="26">
                                          <p:stCondLst>
                                            <p:cond delay="1312"/>
                                          </p:stCondLst>
                                        </p:cTn>
                                        <p:tgtEl>
                                          <p:spTgt spid="14"/>
                                        </p:tgtEl>
                                      </p:cBhvr>
                                      <p:to x="100000" y="80000"/>
                                    </p:animScale>
                                    <p:animScale>
                                      <p:cBhvr>
                                        <p:cTn id="52" dur="166" decel="50000">
                                          <p:stCondLst>
                                            <p:cond delay="1338"/>
                                          </p:stCondLst>
                                        </p:cTn>
                                        <p:tgtEl>
                                          <p:spTgt spid="14"/>
                                        </p:tgtEl>
                                      </p:cBhvr>
                                      <p:to x="100000" y="100000"/>
                                    </p:animScale>
                                    <p:animScale>
                                      <p:cBhvr>
                                        <p:cTn id="53" dur="26">
                                          <p:stCondLst>
                                            <p:cond delay="1642"/>
                                          </p:stCondLst>
                                        </p:cTn>
                                        <p:tgtEl>
                                          <p:spTgt spid="14"/>
                                        </p:tgtEl>
                                      </p:cBhvr>
                                      <p:to x="100000" y="90000"/>
                                    </p:animScale>
                                    <p:animScale>
                                      <p:cBhvr>
                                        <p:cTn id="54" dur="166" decel="50000">
                                          <p:stCondLst>
                                            <p:cond delay="1668"/>
                                          </p:stCondLst>
                                        </p:cTn>
                                        <p:tgtEl>
                                          <p:spTgt spid="14"/>
                                        </p:tgtEl>
                                      </p:cBhvr>
                                      <p:to x="100000" y="100000"/>
                                    </p:animScale>
                                    <p:animScale>
                                      <p:cBhvr>
                                        <p:cTn id="55" dur="26">
                                          <p:stCondLst>
                                            <p:cond delay="1808"/>
                                          </p:stCondLst>
                                        </p:cTn>
                                        <p:tgtEl>
                                          <p:spTgt spid="14"/>
                                        </p:tgtEl>
                                      </p:cBhvr>
                                      <p:to x="100000" y="95000"/>
                                    </p:animScale>
                                    <p:animScale>
                                      <p:cBhvr>
                                        <p:cTn id="56" dur="166" decel="50000">
                                          <p:stCondLst>
                                            <p:cond delay="1834"/>
                                          </p:stCondLst>
                                        </p:cTn>
                                        <p:tgtEl>
                                          <p:spTgt spid="14"/>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nodeType="clickEffect">
                                  <p:stCondLst>
                                    <p:cond delay="0"/>
                                  </p:stCondLst>
                                  <p:childTnLst>
                                    <p:set>
                                      <p:cBhvr>
                                        <p:cTn id="60" dur="1" fill="hold">
                                          <p:stCondLst>
                                            <p:cond delay="0"/>
                                          </p:stCondLst>
                                        </p:cTn>
                                        <p:tgtEl>
                                          <p:spTgt spid="23"/>
                                        </p:tgtEl>
                                        <p:attrNameLst>
                                          <p:attrName>style.visibility</p:attrName>
                                        </p:attrNameLst>
                                      </p:cBhvr>
                                      <p:to>
                                        <p:strVal val="visible"/>
                                      </p:to>
                                    </p:set>
                                    <p:animEffect transition="in" filter="wipe(down)">
                                      <p:cBhvr>
                                        <p:cTn id="61" dur="580">
                                          <p:stCondLst>
                                            <p:cond delay="0"/>
                                          </p:stCondLst>
                                        </p:cTn>
                                        <p:tgtEl>
                                          <p:spTgt spid="23"/>
                                        </p:tgtEl>
                                      </p:cBhvr>
                                    </p:animEffect>
                                    <p:anim calcmode="lin" valueType="num">
                                      <p:cBhvr>
                                        <p:cTn id="62"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67" dur="26">
                                          <p:stCondLst>
                                            <p:cond delay="650"/>
                                          </p:stCondLst>
                                        </p:cTn>
                                        <p:tgtEl>
                                          <p:spTgt spid="23"/>
                                        </p:tgtEl>
                                      </p:cBhvr>
                                      <p:to x="100000" y="60000"/>
                                    </p:animScale>
                                    <p:animScale>
                                      <p:cBhvr>
                                        <p:cTn id="68" dur="166" decel="50000">
                                          <p:stCondLst>
                                            <p:cond delay="676"/>
                                          </p:stCondLst>
                                        </p:cTn>
                                        <p:tgtEl>
                                          <p:spTgt spid="23"/>
                                        </p:tgtEl>
                                      </p:cBhvr>
                                      <p:to x="100000" y="100000"/>
                                    </p:animScale>
                                    <p:animScale>
                                      <p:cBhvr>
                                        <p:cTn id="69" dur="26">
                                          <p:stCondLst>
                                            <p:cond delay="1312"/>
                                          </p:stCondLst>
                                        </p:cTn>
                                        <p:tgtEl>
                                          <p:spTgt spid="23"/>
                                        </p:tgtEl>
                                      </p:cBhvr>
                                      <p:to x="100000" y="80000"/>
                                    </p:animScale>
                                    <p:animScale>
                                      <p:cBhvr>
                                        <p:cTn id="70" dur="166" decel="50000">
                                          <p:stCondLst>
                                            <p:cond delay="1338"/>
                                          </p:stCondLst>
                                        </p:cTn>
                                        <p:tgtEl>
                                          <p:spTgt spid="23"/>
                                        </p:tgtEl>
                                      </p:cBhvr>
                                      <p:to x="100000" y="100000"/>
                                    </p:animScale>
                                    <p:animScale>
                                      <p:cBhvr>
                                        <p:cTn id="71" dur="26">
                                          <p:stCondLst>
                                            <p:cond delay="1642"/>
                                          </p:stCondLst>
                                        </p:cTn>
                                        <p:tgtEl>
                                          <p:spTgt spid="23"/>
                                        </p:tgtEl>
                                      </p:cBhvr>
                                      <p:to x="100000" y="90000"/>
                                    </p:animScale>
                                    <p:animScale>
                                      <p:cBhvr>
                                        <p:cTn id="72" dur="166" decel="50000">
                                          <p:stCondLst>
                                            <p:cond delay="1668"/>
                                          </p:stCondLst>
                                        </p:cTn>
                                        <p:tgtEl>
                                          <p:spTgt spid="23"/>
                                        </p:tgtEl>
                                      </p:cBhvr>
                                      <p:to x="100000" y="100000"/>
                                    </p:animScale>
                                    <p:animScale>
                                      <p:cBhvr>
                                        <p:cTn id="73" dur="26">
                                          <p:stCondLst>
                                            <p:cond delay="1808"/>
                                          </p:stCondLst>
                                        </p:cTn>
                                        <p:tgtEl>
                                          <p:spTgt spid="23"/>
                                        </p:tgtEl>
                                      </p:cBhvr>
                                      <p:to x="100000" y="95000"/>
                                    </p:animScale>
                                    <p:animScale>
                                      <p:cBhvr>
                                        <p:cTn id="74" dur="166" decel="50000">
                                          <p:stCondLst>
                                            <p:cond delay="1834"/>
                                          </p:stCondLst>
                                        </p:cTn>
                                        <p:tgtEl>
                                          <p:spTgt spid="23"/>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nodeType="clickEffect">
                                  <p:stCondLst>
                                    <p:cond delay="0"/>
                                  </p:stCondLst>
                                  <p:childTnLst>
                                    <p:set>
                                      <p:cBhvr>
                                        <p:cTn id="78" dur="1" fill="hold">
                                          <p:stCondLst>
                                            <p:cond delay="0"/>
                                          </p:stCondLst>
                                        </p:cTn>
                                        <p:tgtEl>
                                          <p:spTgt spid="17"/>
                                        </p:tgtEl>
                                        <p:attrNameLst>
                                          <p:attrName>style.visibility</p:attrName>
                                        </p:attrNameLst>
                                      </p:cBhvr>
                                      <p:to>
                                        <p:strVal val="visible"/>
                                      </p:to>
                                    </p:set>
                                    <p:animEffect transition="in" filter="wipe(down)">
                                      <p:cBhvr>
                                        <p:cTn id="79" dur="580">
                                          <p:stCondLst>
                                            <p:cond delay="0"/>
                                          </p:stCondLst>
                                        </p:cTn>
                                        <p:tgtEl>
                                          <p:spTgt spid="17"/>
                                        </p:tgtEl>
                                      </p:cBhvr>
                                    </p:animEffect>
                                    <p:anim calcmode="lin" valueType="num">
                                      <p:cBhvr>
                                        <p:cTn id="80"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85" dur="26">
                                          <p:stCondLst>
                                            <p:cond delay="650"/>
                                          </p:stCondLst>
                                        </p:cTn>
                                        <p:tgtEl>
                                          <p:spTgt spid="17"/>
                                        </p:tgtEl>
                                      </p:cBhvr>
                                      <p:to x="100000" y="60000"/>
                                    </p:animScale>
                                    <p:animScale>
                                      <p:cBhvr>
                                        <p:cTn id="86" dur="166" decel="50000">
                                          <p:stCondLst>
                                            <p:cond delay="676"/>
                                          </p:stCondLst>
                                        </p:cTn>
                                        <p:tgtEl>
                                          <p:spTgt spid="17"/>
                                        </p:tgtEl>
                                      </p:cBhvr>
                                      <p:to x="100000" y="100000"/>
                                    </p:animScale>
                                    <p:animScale>
                                      <p:cBhvr>
                                        <p:cTn id="87" dur="26">
                                          <p:stCondLst>
                                            <p:cond delay="1312"/>
                                          </p:stCondLst>
                                        </p:cTn>
                                        <p:tgtEl>
                                          <p:spTgt spid="17"/>
                                        </p:tgtEl>
                                      </p:cBhvr>
                                      <p:to x="100000" y="80000"/>
                                    </p:animScale>
                                    <p:animScale>
                                      <p:cBhvr>
                                        <p:cTn id="88" dur="166" decel="50000">
                                          <p:stCondLst>
                                            <p:cond delay="1338"/>
                                          </p:stCondLst>
                                        </p:cTn>
                                        <p:tgtEl>
                                          <p:spTgt spid="17"/>
                                        </p:tgtEl>
                                      </p:cBhvr>
                                      <p:to x="100000" y="100000"/>
                                    </p:animScale>
                                    <p:animScale>
                                      <p:cBhvr>
                                        <p:cTn id="89" dur="26">
                                          <p:stCondLst>
                                            <p:cond delay="1642"/>
                                          </p:stCondLst>
                                        </p:cTn>
                                        <p:tgtEl>
                                          <p:spTgt spid="17"/>
                                        </p:tgtEl>
                                      </p:cBhvr>
                                      <p:to x="100000" y="90000"/>
                                    </p:animScale>
                                    <p:animScale>
                                      <p:cBhvr>
                                        <p:cTn id="90" dur="166" decel="50000">
                                          <p:stCondLst>
                                            <p:cond delay="1668"/>
                                          </p:stCondLst>
                                        </p:cTn>
                                        <p:tgtEl>
                                          <p:spTgt spid="17"/>
                                        </p:tgtEl>
                                      </p:cBhvr>
                                      <p:to x="100000" y="100000"/>
                                    </p:animScale>
                                    <p:animScale>
                                      <p:cBhvr>
                                        <p:cTn id="91" dur="26">
                                          <p:stCondLst>
                                            <p:cond delay="1808"/>
                                          </p:stCondLst>
                                        </p:cTn>
                                        <p:tgtEl>
                                          <p:spTgt spid="17"/>
                                        </p:tgtEl>
                                      </p:cBhvr>
                                      <p:to x="100000" y="95000"/>
                                    </p:animScale>
                                    <p:animScale>
                                      <p:cBhvr>
                                        <p:cTn id="92" dur="166" decel="50000">
                                          <p:stCondLst>
                                            <p:cond delay="1834"/>
                                          </p:stCondLst>
                                        </p:cTn>
                                        <p:tgtEl>
                                          <p:spTgt spid="1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4" y="0"/>
            <a:ext cx="7643834" cy="908720"/>
          </a:xfrm>
        </p:spPr>
        <p:style>
          <a:lnRef idx="0">
            <a:schemeClr val="dk1"/>
          </a:lnRef>
          <a:fillRef idx="3">
            <a:schemeClr val="dk1"/>
          </a:fillRef>
          <a:effectRef idx="3">
            <a:schemeClr val="dk1"/>
          </a:effectRef>
          <a:fontRef idx="minor">
            <a:schemeClr val="lt1"/>
          </a:fontRef>
        </p:style>
        <p:txBody>
          <a:bodyPr/>
          <a:lstStyle/>
          <a:p>
            <a:r>
              <a:rPr lang="fa-IR" sz="2800" b="1" dirty="0" smtClean="0"/>
              <a:t>سطح نظام بین الملل</a:t>
            </a:r>
            <a:endParaRPr lang="en-US" sz="2800" dirty="0"/>
          </a:p>
        </p:txBody>
      </p:sp>
      <p:grpSp>
        <p:nvGrpSpPr>
          <p:cNvPr id="7" name="Group 6"/>
          <p:cNvGrpSpPr/>
          <p:nvPr/>
        </p:nvGrpSpPr>
        <p:grpSpPr>
          <a:xfrm>
            <a:off x="1907704" y="5013176"/>
            <a:ext cx="7200800" cy="1800200"/>
            <a:chOff x="1907704" y="5013176"/>
            <a:chExt cx="7200800" cy="1800200"/>
          </a:xfrm>
        </p:grpSpPr>
        <p:sp>
          <p:nvSpPr>
            <p:cNvPr id="3" name="Rounded Rectangle 2"/>
            <p:cNvSpPr/>
            <p:nvPr/>
          </p:nvSpPr>
          <p:spPr>
            <a:xfrm>
              <a:off x="7164288" y="5013376"/>
              <a:ext cx="1944216" cy="1800000"/>
            </a:xfrm>
            <a:prstGeom prst="round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1" anchor="ctr"/>
            <a:lstStyle/>
            <a:p>
              <a:pPr algn="ctr"/>
              <a:r>
                <a:rPr lang="fa-IR" dirty="0" smtClean="0">
                  <a:cs typeface="B Titr" panose="00000700000000000000" pitchFamily="2" charset="-78"/>
                </a:rPr>
                <a:t>سلطه پذیر</a:t>
              </a:r>
              <a:endParaRPr lang="fa-IR" dirty="0">
                <a:cs typeface="B Titr" panose="00000700000000000000" pitchFamily="2" charset="-78"/>
              </a:endParaRPr>
            </a:p>
          </p:txBody>
        </p:sp>
        <p:sp>
          <p:nvSpPr>
            <p:cNvPr id="8" name="Rounded Rectangle 7"/>
            <p:cNvSpPr/>
            <p:nvPr/>
          </p:nvSpPr>
          <p:spPr>
            <a:xfrm>
              <a:off x="1907704" y="5013176"/>
              <a:ext cx="5184576" cy="1800200"/>
            </a:xfrm>
            <a:prstGeom prst="roundRect">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1" anchor="ctr"/>
            <a:lstStyle/>
            <a:p>
              <a:pPr algn="ctr" rtl="1"/>
              <a:r>
                <a:rPr lang="fa-IR" sz="1600" b="1" dirty="0">
                  <a:cs typeface="B Nazanin" panose="00000400000000000000" pitchFamily="2" charset="-78"/>
                </a:rPr>
                <a:t>1. شامل اکثر دولت­های جهان  2. بعلت حاکمیت فرهنگ ذلت­پذیری، بی­اعتقادی، بی­بصیرتی و یا فقدان جرات و جسارت مطالبه حقوق خود      3. پیروی از مدل­های توسعه غربی دیکته شده توسط سلطه­گران          4. فدا نمودن عزت و آبروی ملی خود بواسطه جبن و ترس از ظالمان       5. درمانده و خسته از پیروی، بردگی و غرب زدگی 6. ظلم­­پذیر ولی علاقه­مند به سلطه­ستیزان و فرصتی برای انقلاب اسلامی </a:t>
              </a:r>
            </a:p>
          </p:txBody>
        </p:sp>
      </p:grpSp>
      <p:grpSp>
        <p:nvGrpSpPr>
          <p:cNvPr id="12" name="Group 11"/>
          <p:cNvGrpSpPr/>
          <p:nvPr/>
        </p:nvGrpSpPr>
        <p:grpSpPr>
          <a:xfrm>
            <a:off x="1892358" y="3138011"/>
            <a:ext cx="7200800" cy="1800200"/>
            <a:chOff x="1907704" y="5013176"/>
            <a:chExt cx="7200800" cy="1800200"/>
          </a:xfrm>
        </p:grpSpPr>
        <p:sp>
          <p:nvSpPr>
            <p:cNvPr id="13" name="Rounded Rectangle 12"/>
            <p:cNvSpPr/>
            <p:nvPr/>
          </p:nvSpPr>
          <p:spPr>
            <a:xfrm>
              <a:off x="7164288" y="5013376"/>
              <a:ext cx="1944216" cy="1800000"/>
            </a:xfrm>
            <a:prstGeom prst="roundRect">
              <a:avLst/>
            </a:prstGeom>
          </p:spPr>
          <p:style>
            <a:lnRef idx="0">
              <a:schemeClr val="accent3"/>
            </a:lnRef>
            <a:fillRef idx="3">
              <a:schemeClr val="accent3"/>
            </a:fillRef>
            <a:effectRef idx="3">
              <a:schemeClr val="accent3"/>
            </a:effectRef>
            <a:fontRef idx="minor">
              <a:schemeClr val="lt1"/>
            </a:fontRef>
          </p:style>
          <p:txBody>
            <a:bodyPr lIns="36000" tIns="36000" rIns="36000" bIns="36000" rtlCol="1" anchor="ctr"/>
            <a:lstStyle/>
            <a:p>
              <a:pPr algn="ctr"/>
              <a:r>
                <a:rPr lang="fa-IR" dirty="0" smtClean="0">
                  <a:cs typeface="B Titr" panose="00000700000000000000" pitchFamily="2" charset="-78"/>
                </a:rPr>
                <a:t>سلطه ستیز</a:t>
              </a:r>
              <a:endParaRPr lang="fa-IR" dirty="0">
                <a:cs typeface="B Titr" panose="00000700000000000000" pitchFamily="2" charset="-78"/>
              </a:endParaRPr>
            </a:p>
          </p:txBody>
        </p:sp>
        <p:sp>
          <p:nvSpPr>
            <p:cNvPr id="14" name="Rounded Rectangle 13"/>
            <p:cNvSpPr/>
            <p:nvPr/>
          </p:nvSpPr>
          <p:spPr>
            <a:xfrm>
              <a:off x="1907704" y="5013176"/>
              <a:ext cx="5184576" cy="1800200"/>
            </a:xfrm>
            <a:prstGeom prst="roundRect">
              <a:avLst/>
            </a:prstGeom>
          </p:spPr>
          <p:style>
            <a:lnRef idx="1">
              <a:schemeClr val="accent3"/>
            </a:lnRef>
            <a:fillRef idx="2">
              <a:schemeClr val="accent3"/>
            </a:fillRef>
            <a:effectRef idx="1">
              <a:schemeClr val="accent3"/>
            </a:effectRef>
            <a:fontRef idx="minor">
              <a:schemeClr val="dk1"/>
            </a:fontRef>
          </p:style>
          <p:txBody>
            <a:bodyPr lIns="36000" tIns="36000" rIns="36000" bIns="36000" rtlCol="1" anchor="ctr"/>
            <a:lstStyle/>
            <a:p>
              <a:pPr algn="ctr"/>
              <a:r>
                <a:rPr lang="fa-IR" sz="1400" b="1" dirty="0">
                  <a:cs typeface="B Nazanin" panose="00000400000000000000" pitchFamily="2" charset="-78"/>
                </a:rPr>
                <a:t>1. ایران اسلامی محور و نماینده قطب سلطه ستیزان(شامل مسلمین و مستضعفین جهان)  2. پیگیری  زمینه سازی برای تحقق وعده الهی در حکومت صالحان و جهانی شدن 3. پیروی از مدل پیشرفت اسلامی 4. در حال عبور سخت و دشوار در برابر </a:t>
              </a:r>
              <a:r>
                <a:rPr lang="fa-IR" sz="1400" b="1" dirty="0" smtClean="0">
                  <a:cs typeface="B Nazanin" panose="00000400000000000000" pitchFamily="2" charset="-78"/>
                </a:rPr>
                <a:t>دسیسه های سلطه گران </a:t>
              </a:r>
              <a:r>
                <a:rPr lang="fa-IR" sz="1400" b="1" dirty="0">
                  <a:cs typeface="B Nazanin" panose="00000400000000000000" pitchFamily="2" charset="-78"/>
                </a:rPr>
                <a:t>و آفات دوره جهاد اکبر و حرکت در مسیر ارایه الگویی نمونه مبتنی بر آن 5. دارای پیام اعتقادی، فرهنگی و عقلانی کانون این تحول خدایی </a:t>
              </a:r>
              <a:r>
                <a:rPr lang="fa-IR" sz="1400" b="1" dirty="0" smtClean="0">
                  <a:cs typeface="B Nazanin" panose="00000400000000000000" pitchFamily="2" charset="-78"/>
                </a:rPr>
                <a:t>زلزله ای </a:t>
              </a:r>
              <a:r>
                <a:rPr lang="fa-IR" sz="1400" b="1" dirty="0">
                  <a:cs typeface="B Nazanin" panose="00000400000000000000" pitchFamily="2" charset="-78"/>
                </a:rPr>
                <a:t>بر </a:t>
              </a:r>
              <a:r>
                <a:rPr lang="fa-IR" sz="1400" b="1" dirty="0" smtClean="0">
                  <a:cs typeface="B Nazanin" panose="00000400000000000000" pitchFamily="2" charset="-78"/>
                </a:rPr>
                <a:t>پایه های </a:t>
              </a:r>
              <a:r>
                <a:rPr lang="fa-IR" sz="1400" b="1" dirty="0">
                  <a:cs typeface="B Nazanin" panose="00000400000000000000" pitchFamily="2" charset="-78"/>
                </a:rPr>
                <a:t>استکبار 6. امروز ایران اسلامی توانمندتر از همیشه در سطح جهانی است.</a:t>
              </a:r>
            </a:p>
          </p:txBody>
        </p:sp>
      </p:grpSp>
      <p:grpSp>
        <p:nvGrpSpPr>
          <p:cNvPr id="15" name="Group 14"/>
          <p:cNvGrpSpPr/>
          <p:nvPr/>
        </p:nvGrpSpPr>
        <p:grpSpPr>
          <a:xfrm>
            <a:off x="1892358" y="1268760"/>
            <a:ext cx="7200800" cy="1800200"/>
            <a:chOff x="1907704" y="5013176"/>
            <a:chExt cx="7200800" cy="1800200"/>
          </a:xfrm>
        </p:grpSpPr>
        <p:sp>
          <p:nvSpPr>
            <p:cNvPr id="16" name="Rounded Rectangle 15"/>
            <p:cNvSpPr/>
            <p:nvPr/>
          </p:nvSpPr>
          <p:spPr>
            <a:xfrm>
              <a:off x="7164288" y="5013376"/>
              <a:ext cx="1944216" cy="1800000"/>
            </a:xfrm>
            <a:prstGeom prst="roundRect">
              <a:avLst/>
            </a:prstGeom>
          </p:spPr>
          <p:style>
            <a:lnRef idx="0">
              <a:schemeClr val="accent2"/>
            </a:lnRef>
            <a:fillRef idx="3">
              <a:schemeClr val="accent2"/>
            </a:fillRef>
            <a:effectRef idx="3">
              <a:schemeClr val="accent2"/>
            </a:effectRef>
            <a:fontRef idx="minor">
              <a:schemeClr val="lt1"/>
            </a:fontRef>
          </p:style>
          <p:txBody>
            <a:bodyPr lIns="36000" tIns="36000" rIns="36000" bIns="36000" rtlCol="1" anchor="ctr"/>
            <a:lstStyle/>
            <a:p>
              <a:pPr algn="ctr"/>
              <a:r>
                <a:rPr lang="fa-IR" dirty="0" smtClean="0">
                  <a:cs typeface="B Titr" panose="00000700000000000000" pitchFamily="2" charset="-78"/>
                </a:rPr>
                <a:t>سلطه گر</a:t>
              </a:r>
              <a:endParaRPr lang="fa-IR" dirty="0">
                <a:cs typeface="B Titr" panose="00000700000000000000" pitchFamily="2" charset="-78"/>
              </a:endParaRPr>
            </a:p>
          </p:txBody>
        </p:sp>
        <p:sp>
          <p:nvSpPr>
            <p:cNvPr id="17" name="Rounded Rectangle 16"/>
            <p:cNvSpPr/>
            <p:nvPr/>
          </p:nvSpPr>
          <p:spPr>
            <a:xfrm>
              <a:off x="1907704" y="5013176"/>
              <a:ext cx="5184576" cy="1800200"/>
            </a:xfrm>
            <a:prstGeom prst="roundRect">
              <a:avLst/>
            </a:prstGeom>
          </p:spPr>
          <p:style>
            <a:lnRef idx="1">
              <a:schemeClr val="accent2"/>
            </a:lnRef>
            <a:fillRef idx="2">
              <a:schemeClr val="accent2"/>
            </a:fillRef>
            <a:effectRef idx="1">
              <a:schemeClr val="accent2"/>
            </a:effectRef>
            <a:fontRef idx="minor">
              <a:schemeClr val="dk1"/>
            </a:fontRef>
          </p:style>
          <p:txBody>
            <a:bodyPr lIns="36000" tIns="36000" rIns="36000" bIns="36000" rtlCol="1" anchor="ctr"/>
            <a:lstStyle/>
            <a:p>
              <a:pPr algn="ctr" rtl="1"/>
              <a:r>
                <a:rPr lang="fa-IR" sz="1400" b="1" dirty="0">
                  <a:cs typeface="B Nazanin" panose="00000400000000000000" pitchFamily="2" charset="-78"/>
                </a:rPr>
                <a:t>1. بر محور آمریکا به نمایندگی ازکفر و صهیونیزم جهانی و زورگویان عالم  2. برخورداری از قدرت­ هوشمند و خوی سلطه­گری و پیگیری مجدانه جهانی سازی تصنعی و یکپارچه سازی دنیا در قالب نظم نوین جهانی  3. پیگیر توسعه مدل غربی و گسترش آن در سراسر جهان  4. تلاش برای حفظ رژیم صهیونیستی و پیشرفت سلطه در منطقه غرب آسیا و شمال آفریقا با اختلاف‌افکنی در بین مسلمین 5. برخوردار از بن­بست­ها و شکاف­های اجتماعی مختلف در جوامع خویش 6. توسل به دروغ، خشونت، غارت و جنایت برای رسیدن به اهداف نامشروع خود  7. رو به افول و اضمحلال، ضعیفتر و زبونتر از گذشته خود برای رسیدن به اهداف </a:t>
              </a:r>
            </a:p>
          </p:txBody>
        </p:sp>
      </p:grpSp>
      <p:sp>
        <p:nvSpPr>
          <p:cNvPr id="18" name="Pentagon 17"/>
          <p:cNvSpPr/>
          <p:nvPr/>
        </p:nvSpPr>
        <p:spPr>
          <a:xfrm rot="5400000">
            <a:off x="-1837563" y="3083460"/>
            <a:ext cx="5544617" cy="1915222"/>
          </a:xfrm>
          <a:prstGeom prst="homePlate">
            <a:avLst>
              <a:gd name="adj" fmla="val 14749"/>
            </a:avLst>
          </a:prstGeom>
        </p:spPr>
        <p:style>
          <a:lnRef idx="0">
            <a:schemeClr val="accent6"/>
          </a:lnRef>
          <a:fillRef idx="3">
            <a:schemeClr val="accent6"/>
          </a:fillRef>
          <a:effectRef idx="3">
            <a:schemeClr val="accent6"/>
          </a:effectRef>
          <a:fontRef idx="minor">
            <a:schemeClr val="lt1"/>
          </a:fontRef>
        </p:style>
        <p:txBody>
          <a:bodyPr vert="vert270" lIns="36000" tIns="36000" rIns="36000" bIns="36000" rtlCol="1" anchor="ctr"/>
          <a:lstStyle/>
          <a:p>
            <a:pPr algn="ctr" rtl="1"/>
            <a:r>
              <a:rPr lang="fa-IR" sz="1400" b="1">
                <a:cs typeface="B Nazanin" panose="00000400000000000000" pitchFamily="2" charset="-78"/>
              </a:rPr>
              <a:t>1. "مخالفت" با سلطه­گران و فرهنگ سلطه­پذیری در سراسر جهان  2. "تقابل" با سلطه­گران برای اضمحلال آنها  3. ارایه منطق درست "رقابت" با سلطه­گران برای جذب سلطه­پذیران 4. "تعامل" جدی با سلطه­پذیران برای همراه نمودن آنها 5. بهره­مندی از همه فرصت­های منطقه­ای و جهانی برای کمک به سلطه­ستیزان و محرومین و مظلومین جهان و انسجام بین آنها 6. "مذاکره" با سلطه­گران با رویکرد نرمش قهرمانانه مثل مذاکره پیرامون موضوع فن­آوری هسته ای و یا در صورت تصور منفعت برای مستضعفین و مسلمین جهان مثل مذاکره سه جانبه ایران، عراق و آمریکا برای کمک به مردم شریف عراق. 7. تقویت ساخت مستحکم درونی نظام اسلامی بعنوان مهمترین پاسخ به سلطه­گران در همه شرایط. </a:t>
            </a:r>
            <a:endParaRPr lang="fa-IR" sz="1400" b="1" dirty="0">
              <a:cs typeface="B Nazanin" panose="00000400000000000000" pitchFamily="2" charset="-78"/>
            </a:endParaRPr>
          </a:p>
        </p:txBody>
      </p:sp>
    </p:spTree>
    <p:extLst>
      <p:ext uri="{BB962C8B-B14F-4D97-AF65-F5344CB8AC3E}">
        <p14:creationId xmlns:p14="http://schemas.microsoft.com/office/powerpoint/2010/main" val="202190515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500" fill="hold"/>
                                        <p:tgtEl>
                                          <p:spTgt spid="12"/>
                                        </p:tgtEl>
                                        <p:attrNameLst>
                                          <p:attrName>ppt_w</p:attrName>
                                        </p:attrNameLst>
                                      </p:cBhvr>
                                      <p:tavLst>
                                        <p:tav tm="0">
                                          <p:val>
                                            <p:fltVal val="0"/>
                                          </p:val>
                                        </p:tav>
                                        <p:tav tm="100000">
                                          <p:val>
                                            <p:strVal val="#ppt_w"/>
                                          </p:val>
                                        </p:tav>
                                      </p:tavLst>
                                    </p:anim>
                                    <p:anim calcmode="lin" valueType="num">
                                      <p:cBhvr>
                                        <p:cTn id="22" dur="500" fill="hold"/>
                                        <p:tgtEl>
                                          <p:spTgt spid="12"/>
                                        </p:tgtEl>
                                        <p:attrNameLst>
                                          <p:attrName>ppt_h</p:attrName>
                                        </p:attrNameLst>
                                      </p:cBhvr>
                                      <p:tavLst>
                                        <p:tav tm="0">
                                          <p:val>
                                            <p:fltVal val="0"/>
                                          </p:val>
                                        </p:tav>
                                        <p:tav tm="100000">
                                          <p:val>
                                            <p:strVal val="#ppt_h"/>
                                          </p:val>
                                        </p:tav>
                                      </p:tavLst>
                                    </p:anim>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anim calcmode="lin" valueType="num">
                                      <p:cBhvr>
                                        <p:cTn id="28" dur="500" fill="hold"/>
                                        <p:tgtEl>
                                          <p:spTgt spid="18"/>
                                        </p:tgtEl>
                                        <p:attrNameLst>
                                          <p:attrName>ppt_w</p:attrName>
                                        </p:attrNameLst>
                                      </p:cBhvr>
                                      <p:tavLst>
                                        <p:tav tm="0">
                                          <p:val>
                                            <p:fltVal val="0"/>
                                          </p:val>
                                        </p:tav>
                                        <p:tav tm="100000">
                                          <p:val>
                                            <p:strVal val="#ppt_w"/>
                                          </p:val>
                                        </p:tav>
                                      </p:tavLst>
                                    </p:anim>
                                    <p:anim calcmode="lin" valueType="num">
                                      <p:cBhvr>
                                        <p:cTn id="29" dur="500" fill="hold"/>
                                        <p:tgtEl>
                                          <p:spTgt spid="18"/>
                                        </p:tgtEl>
                                        <p:attrNameLst>
                                          <p:attrName>ppt_h</p:attrName>
                                        </p:attrNameLst>
                                      </p:cBhvr>
                                      <p:tavLst>
                                        <p:tav tm="0">
                                          <p:val>
                                            <p:fltVal val="0"/>
                                          </p:val>
                                        </p:tav>
                                        <p:tav tm="100000">
                                          <p:val>
                                            <p:strVal val="#ppt_h"/>
                                          </p:val>
                                        </p:tav>
                                      </p:tavLst>
                                    </p:anim>
                                    <p:animEffect transition="in" filter="fade">
                                      <p:cBhvr>
                                        <p:cTn id="3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4" y="0"/>
            <a:ext cx="7643834" cy="908720"/>
          </a:xfrm>
        </p:spPr>
        <p:style>
          <a:lnRef idx="0">
            <a:schemeClr val="dk1"/>
          </a:lnRef>
          <a:fillRef idx="3">
            <a:schemeClr val="dk1"/>
          </a:fillRef>
          <a:effectRef idx="3">
            <a:schemeClr val="dk1"/>
          </a:effectRef>
          <a:fontRef idx="minor">
            <a:schemeClr val="lt1"/>
          </a:fontRef>
        </p:style>
        <p:txBody>
          <a:bodyPr/>
          <a:lstStyle/>
          <a:p>
            <a:r>
              <a:rPr lang="fa-IR" sz="2800" b="1" dirty="0" smtClean="0"/>
              <a:t>سطح جهان اسلام</a:t>
            </a:r>
            <a:endParaRPr lang="en-US" sz="2800" dirty="0"/>
          </a:p>
        </p:txBody>
      </p:sp>
      <p:grpSp>
        <p:nvGrpSpPr>
          <p:cNvPr id="7" name="Group 6"/>
          <p:cNvGrpSpPr/>
          <p:nvPr/>
        </p:nvGrpSpPr>
        <p:grpSpPr>
          <a:xfrm>
            <a:off x="1907704" y="5013176"/>
            <a:ext cx="7200800" cy="1800200"/>
            <a:chOff x="1907704" y="5013176"/>
            <a:chExt cx="7200800" cy="1800200"/>
          </a:xfrm>
        </p:grpSpPr>
        <p:sp>
          <p:nvSpPr>
            <p:cNvPr id="3" name="Rounded Rectangle 2"/>
            <p:cNvSpPr/>
            <p:nvPr/>
          </p:nvSpPr>
          <p:spPr>
            <a:xfrm>
              <a:off x="7164288" y="5013376"/>
              <a:ext cx="1944216" cy="1800000"/>
            </a:xfrm>
            <a:prstGeom prst="round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1" anchor="ctr"/>
            <a:lstStyle/>
            <a:p>
              <a:pPr algn="ctr"/>
              <a:r>
                <a:rPr lang="fa-IR" dirty="0" smtClean="0">
                  <a:cs typeface="B Titr" panose="00000700000000000000" pitchFamily="2" charset="-78"/>
                </a:rPr>
                <a:t>اسلام سکولار</a:t>
              </a:r>
              <a:endParaRPr lang="fa-IR" dirty="0">
                <a:cs typeface="B Titr" panose="00000700000000000000" pitchFamily="2" charset="-78"/>
              </a:endParaRPr>
            </a:p>
          </p:txBody>
        </p:sp>
        <p:sp>
          <p:nvSpPr>
            <p:cNvPr id="8" name="Rounded Rectangle 7"/>
            <p:cNvSpPr/>
            <p:nvPr/>
          </p:nvSpPr>
          <p:spPr>
            <a:xfrm>
              <a:off x="1907704" y="5013176"/>
              <a:ext cx="5184576" cy="1800200"/>
            </a:xfrm>
            <a:prstGeom prst="roundRect">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1" anchor="ctr"/>
            <a:lstStyle/>
            <a:p>
              <a:pPr algn="ctr" rtl="1"/>
              <a:r>
                <a:rPr lang="fa-IR" sz="1400" b="1" dirty="0">
                  <a:cs typeface="B Nazanin" panose="00000400000000000000" pitchFamily="2" charset="-78"/>
                </a:rPr>
                <a:t>1. با محوریت ترکیه  2. معتقد به جدایی دین از سیاست  3. شرکت موثر در تقویت محور اخوانی در جهان اسلام 4. تلاش برای گسترش الگوی غربی در جهان اسلام  5. بهره مندی از ليبرال دموكراسى درجهى دوم و تقليدى و افتادن به دام اسلام مطلوب واشنگتن، لندن و پاريس 6. مماشات با رژيم صهيونيستى و دراز نمودن دست آشتى به سوى آمريكا و ناتو  7. همکاری با نماد اسلام متحجر و خشن 8. ترویج روحیه سلطه پذیری در جهان اسلام</a:t>
              </a:r>
            </a:p>
          </p:txBody>
        </p:sp>
      </p:grpSp>
      <p:grpSp>
        <p:nvGrpSpPr>
          <p:cNvPr id="12" name="Group 11"/>
          <p:cNvGrpSpPr/>
          <p:nvPr/>
        </p:nvGrpSpPr>
        <p:grpSpPr>
          <a:xfrm>
            <a:off x="1892358" y="3138011"/>
            <a:ext cx="7200800" cy="1800200"/>
            <a:chOff x="1907704" y="5013176"/>
            <a:chExt cx="7200800" cy="1800200"/>
          </a:xfrm>
        </p:grpSpPr>
        <p:sp>
          <p:nvSpPr>
            <p:cNvPr id="13" name="Rounded Rectangle 12"/>
            <p:cNvSpPr/>
            <p:nvPr/>
          </p:nvSpPr>
          <p:spPr>
            <a:xfrm>
              <a:off x="7164288" y="5013376"/>
              <a:ext cx="1944216" cy="1800000"/>
            </a:xfrm>
            <a:prstGeom prst="roundRect">
              <a:avLst/>
            </a:prstGeom>
          </p:spPr>
          <p:style>
            <a:lnRef idx="0">
              <a:schemeClr val="accent3"/>
            </a:lnRef>
            <a:fillRef idx="3">
              <a:schemeClr val="accent3"/>
            </a:fillRef>
            <a:effectRef idx="3">
              <a:schemeClr val="accent3"/>
            </a:effectRef>
            <a:fontRef idx="minor">
              <a:schemeClr val="lt1"/>
            </a:fontRef>
          </p:style>
          <p:txBody>
            <a:bodyPr lIns="36000" tIns="36000" rIns="36000" bIns="36000" rtlCol="1" anchor="ctr"/>
            <a:lstStyle/>
            <a:p>
              <a:pPr algn="ctr"/>
              <a:r>
                <a:rPr lang="fa-IR" dirty="0" smtClean="0">
                  <a:cs typeface="B Titr" panose="00000700000000000000" pitchFamily="2" charset="-78"/>
                </a:rPr>
                <a:t>اسلام ناب</a:t>
              </a:r>
              <a:endParaRPr lang="fa-IR" dirty="0">
                <a:cs typeface="B Titr" panose="00000700000000000000" pitchFamily="2" charset="-78"/>
              </a:endParaRPr>
            </a:p>
          </p:txBody>
        </p:sp>
        <p:sp>
          <p:nvSpPr>
            <p:cNvPr id="14" name="Rounded Rectangle 13"/>
            <p:cNvSpPr/>
            <p:nvPr/>
          </p:nvSpPr>
          <p:spPr>
            <a:xfrm>
              <a:off x="1907704" y="5013176"/>
              <a:ext cx="5184576" cy="1800200"/>
            </a:xfrm>
            <a:prstGeom prst="roundRect">
              <a:avLst/>
            </a:prstGeom>
          </p:spPr>
          <p:style>
            <a:lnRef idx="1">
              <a:schemeClr val="accent3"/>
            </a:lnRef>
            <a:fillRef idx="2">
              <a:schemeClr val="accent3"/>
            </a:fillRef>
            <a:effectRef idx="1">
              <a:schemeClr val="accent3"/>
            </a:effectRef>
            <a:fontRef idx="minor">
              <a:schemeClr val="dk1"/>
            </a:fontRef>
          </p:style>
          <p:txBody>
            <a:bodyPr lIns="36000" tIns="36000" rIns="36000" bIns="36000" rtlCol="1" anchor="ctr"/>
            <a:lstStyle/>
            <a:p>
              <a:pPr algn="ctr"/>
              <a:r>
                <a:rPr lang="fa-IR" sz="1100" b="1" dirty="0">
                  <a:cs typeface="B Nazanin" panose="00000400000000000000" pitchFamily="2" charset="-78"/>
                </a:rPr>
                <a:t>1. با محوریت ايران اسلامی 2. تشکیل محور مقاوت در بین ملل اسلامی و تلاش برای آزادی قدس شریف 3. دفاع از قرآن و سنت پيامبر(ص) و اهل بيت(ع) و احياء امت اسلامى  4. معتقد به كمك به همه مستضعفین و مسلمین و حمایت از همه مجاهدان اهل سنت و شيعى بعنوان واجب شرعى  5. اعتقاد، التزام و تاکید بر  آزادی و حضور واقعی مردم در تعیین سرنوشت خویش با توسعه عملی مردم سالاری دینی(نه لیبرال دمکراسی غربی) 6. تاکید بر استقلال ملتها(نه مجوز زیست ملت ها در قالب برده داری نوین تحمیلی از سوی استکبار جهانی)  7. ترویج اسلام عزیز و رحمانی با پیام اشداء علی الکفار و رحماء بینهم( نه اسلام نفاق و مروج کفر و خشونت)  8. تاکید بر ارزش های ناب اسلامی(نه سرمايهدارى غرب و مصرفزدگى و انحطاط اخلاقى)  9. معتقد به قيام ملتها (و نه به ترور)  10. اعتقاد  به وحدت اسلامى (نه غلبه و تضاد مذاهب) و برادرى مسلمين (نه برترى قومى و نژادى)  11. معتقد به جهاد اسلامى (نه خشونت </a:t>
              </a:r>
              <a:r>
                <a:rPr lang="fa-IR" sz="1100" b="1" dirty="0" err="1">
                  <a:cs typeface="B Nazanin" panose="00000400000000000000" pitchFamily="2" charset="-78"/>
                </a:rPr>
                <a:t>عليه</a:t>
              </a:r>
              <a:r>
                <a:rPr lang="fa-IR" sz="1100" b="1" dirty="0">
                  <a:cs typeface="B Nazanin" panose="00000400000000000000" pitchFamily="2" charset="-78"/>
                </a:rPr>
                <a:t> </a:t>
              </a:r>
              <a:r>
                <a:rPr lang="fa-IR" sz="1100" b="1" dirty="0" smtClean="0">
                  <a:cs typeface="B Nazanin" panose="00000400000000000000" pitchFamily="2" charset="-78"/>
                </a:rPr>
                <a:t>بی گناهان</a:t>
              </a:r>
              <a:r>
                <a:rPr lang="fa-IR" sz="1100" b="1" dirty="0">
                  <a:cs typeface="B Nazanin" panose="00000400000000000000" pitchFamily="2" charset="-78"/>
                </a:rPr>
                <a:t>) 12. پیگیر تشکیل تمدن اسلامی</a:t>
              </a:r>
            </a:p>
          </p:txBody>
        </p:sp>
      </p:grpSp>
      <p:grpSp>
        <p:nvGrpSpPr>
          <p:cNvPr id="15" name="Group 14"/>
          <p:cNvGrpSpPr/>
          <p:nvPr/>
        </p:nvGrpSpPr>
        <p:grpSpPr>
          <a:xfrm>
            <a:off x="1892358" y="1268760"/>
            <a:ext cx="7200800" cy="1800200"/>
            <a:chOff x="1907704" y="5013176"/>
            <a:chExt cx="7200800" cy="1800200"/>
          </a:xfrm>
        </p:grpSpPr>
        <p:sp>
          <p:nvSpPr>
            <p:cNvPr id="16" name="Rounded Rectangle 15"/>
            <p:cNvSpPr/>
            <p:nvPr/>
          </p:nvSpPr>
          <p:spPr>
            <a:xfrm>
              <a:off x="7164288" y="5013376"/>
              <a:ext cx="1944216" cy="1800000"/>
            </a:xfrm>
            <a:prstGeom prst="roundRect">
              <a:avLst/>
            </a:prstGeom>
          </p:spPr>
          <p:style>
            <a:lnRef idx="0">
              <a:schemeClr val="accent2"/>
            </a:lnRef>
            <a:fillRef idx="3">
              <a:schemeClr val="accent2"/>
            </a:fillRef>
            <a:effectRef idx="3">
              <a:schemeClr val="accent2"/>
            </a:effectRef>
            <a:fontRef idx="minor">
              <a:schemeClr val="lt1"/>
            </a:fontRef>
          </p:style>
          <p:txBody>
            <a:bodyPr lIns="36000" tIns="36000" rIns="36000" bIns="36000" rtlCol="1" anchor="ctr"/>
            <a:lstStyle/>
            <a:p>
              <a:pPr algn="ctr"/>
              <a:r>
                <a:rPr lang="fa-IR" dirty="0" smtClean="0">
                  <a:cs typeface="B Titr" panose="00000700000000000000" pitchFamily="2" charset="-78"/>
                </a:rPr>
                <a:t>اسلام تکفیری</a:t>
              </a:r>
              <a:endParaRPr lang="fa-IR" dirty="0">
                <a:cs typeface="B Titr" panose="00000700000000000000" pitchFamily="2" charset="-78"/>
              </a:endParaRPr>
            </a:p>
          </p:txBody>
        </p:sp>
        <p:sp>
          <p:nvSpPr>
            <p:cNvPr id="17" name="Rounded Rectangle 16"/>
            <p:cNvSpPr/>
            <p:nvPr/>
          </p:nvSpPr>
          <p:spPr>
            <a:xfrm>
              <a:off x="1907704" y="5013176"/>
              <a:ext cx="5184576" cy="1800200"/>
            </a:xfrm>
            <a:prstGeom prst="roundRect">
              <a:avLst/>
            </a:prstGeom>
          </p:spPr>
          <p:style>
            <a:lnRef idx="1">
              <a:schemeClr val="accent2"/>
            </a:lnRef>
            <a:fillRef idx="2">
              <a:schemeClr val="accent2"/>
            </a:fillRef>
            <a:effectRef idx="1">
              <a:schemeClr val="accent2"/>
            </a:effectRef>
            <a:fontRef idx="minor">
              <a:schemeClr val="dk1"/>
            </a:fontRef>
          </p:style>
          <p:txBody>
            <a:bodyPr lIns="36000" tIns="36000" rIns="36000" bIns="36000" rtlCol="1" anchor="ctr"/>
            <a:lstStyle/>
            <a:p>
              <a:pPr algn="ctr" rtl="1"/>
              <a:r>
                <a:rPr lang="fa-IR" sz="1300" b="1" dirty="0">
                  <a:cs typeface="B Nazanin" panose="00000400000000000000" pitchFamily="2" charset="-78"/>
                </a:rPr>
                <a:t>1. با محوریت عربستان  2. تشکیل محور سازش با رژیم جعلی اسراییل در برابر محور مقاومت برای آزادسازی قدس شریف  3.ترویج تعصب، تحجر و خشونت ميان اديان يا مذاهب اسلامى و پیگیری شیوه اشدّاء با مؤمنين و رحماء با كفار 4. تلاش برای گسترش الگوی بدوی خود در سطح جهان  5.مخالفت با ارکان تفکر و تمدن اسلامی (نوگرائى، سماحت، عقلانيت و...) 6. فراهم کردن اسباب اسلام¬هراسی و ترويج سكولاريزم و بىدينى با معرفی زشت دین اسلام   7. دامن زدن  به جنگهاى قبيلهاى و مذهبى در جهان اسلام و ترویج تروریسم و خشونت در جهان  8. عامل مستقیم سلطه گران در جهان اسلام با دامن زدن به تفرقه بین مذاهب اسلامی و تحریک گروه‌های سلفی و تکفیری برای ایجاد جنگ شیعه و سنی </a:t>
              </a:r>
            </a:p>
          </p:txBody>
        </p:sp>
      </p:grpSp>
      <p:sp>
        <p:nvSpPr>
          <p:cNvPr id="18" name="Pentagon 17"/>
          <p:cNvSpPr/>
          <p:nvPr/>
        </p:nvSpPr>
        <p:spPr>
          <a:xfrm rot="5400000">
            <a:off x="-1829889" y="3075784"/>
            <a:ext cx="5544616" cy="1930570"/>
          </a:xfrm>
          <a:prstGeom prst="homePlate">
            <a:avLst>
              <a:gd name="adj" fmla="val 14749"/>
            </a:avLst>
          </a:prstGeom>
        </p:spPr>
        <p:style>
          <a:lnRef idx="0">
            <a:schemeClr val="accent6"/>
          </a:lnRef>
          <a:fillRef idx="3">
            <a:schemeClr val="accent6"/>
          </a:fillRef>
          <a:effectRef idx="3">
            <a:schemeClr val="accent6"/>
          </a:effectRef>
          <a:fontRef idx="minor">
            <a:schemeClr val="lt1"/>
          </a:fontRef>
        </p:style>
        <p:txBody>
          <a:bodyPr vert="vert270" lIns="36000" tIns="36000" rIns="36000" bIns="36000" rtlCol="1" anchor="ctr"/>
          <a:lstStyle/>
          <a:p>
            <a:pPr algn="ctr" rtl="1"/>
            <a:r>
              <a:rPr lang="fa-IR" sz="1600" b="1" dirty="0">
                <a:cs typeface="B Nazanin" panose="00000400000000000000" pitchFamily="2" charset="-78"/>
              </a:rPr>
              <a:t>1. "تقابل هوشمندانه" منادیان اسلام ناب محمدی (ص) با محور سازش  2. "رقابت مدبرانه" پیروان اسلام ناب با اسلام سکولارو اخوانی   3. "ترویج برادری" بین مذاهب اسلامی سنی و شیعی برای اضمحلال اسلام آمریکایی 4. کمک به نهضت های آزادی بخش و ملت </a:t>
            </a:r>
            <a:r>
              <a:rPr lang="fa-IR" sz="1600" b="1" dirty="0" smtClean="0">
                <a:cs typeface="B Nazanin" panose="00000400000000000000" pitchFamily="2" charset="-78"/>
              </a:rPr>
              <a:t>های مظلوم </a:t>
            </a:r>
            <a:r>
              <a:rPr lang="fa-IR" sz="1600" b="1" dirty="0">
                <a:cs typeface="B Nazanin" panose="00000400000000000000" pitchFamily="2" charset="-78"/>
              </a:rPr>
              <a:t>در جهان اسلام 5. مقابله با خط تسامح‌انگاری صهیونیسم و تاکید بر اصلی‌بودن مسئله فلسطین و اسرائیل 6. آگاهی ملت‌ها و پیگیری تشدید بیداری اسلامی و بازیابی هویت اسلامی 7. "همکاری" با </a:t>
            </a:r>
            <a:r>
              <a:rPr lang="fa-IR" sz="1600" b="1" dirty="0" smtClean="0">
                <a:cs typeface="B Nazanin" panose="00000400000000000000" pitchFamily="2" charset="-78"/>
              </a:rPr>
              <a:t> </a:t>
            </a:r>
            <a:r>
              <a:rPr lang="fa-IR" sz="1600" b="1" dirty="0">
                <a:cs typeface="B Nazanin" panose="00000400000000000000" pitchFamily="2" charset="-78"/>
              </a:rPr>
              <a:t>کشورهای اسلامی و تلاش برای تحقق تمدن اسلامی </a:t>
            </a:r>
          </a:p>
        </p:txBody>
      </p:sp>
    </p:spTree>
    <p:extLst>
      <p:ext uri="{BB962C8B-B14F-4D97-AF65-F5344CB8AC3E}">
        <p14:creationId xmlns:p14="http://schemas.microsoft.com/office/powerpoint/2010/main" val="1356749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500" fill="hold"/>
                                        <p:tgtEl>
                                          <p:spTgt spid="12"/>
                                        </p:tgtEl>
                                        <p:attrNameLst>
                                          <p:attrName>ppt_w</p:attrName>
                                        </p:attrNameLst>
                                      </p:cBhvr>
                                      <p:tavLst>
                                        <p:tav tm="0">
                                          <p:val>
                                            <p:fltVal val="0"/>
                                          </p:val>
                                        </p:tav>
                                        <p:tav tm="100000">
                                          <p:val>
                                            <p:strVal val="#ppt_w"/>
                                          </p:val>
                                        </p:tav>
                                      </p:tavLst>
                                    </p:anim>
                                    <p:anim calcmode="lin" valueType="num">
                                      <p:cBhvr>
                                        <p:cTn id="22" dur="500" fill="hold"/>
                                        <p:tgtEl>
                                          <p:spTgt spid="12"/>
                                        </p:tgtEl>
                                        <p:attrNameLst>
                                          <p:attrName>ppt_h</p:attrName>
                                        </p:attrNameLst>
                                      </p:cBhvr>
                                      <p:tavLst>
                                        <p:tav tm="0">
                                          <p:val>
                                            <p:fltVal val="0"/>
                                          </p:val>
                                        </p:tav>
                                        <p:tav tm="100000">
                                          <p:val>
                                            <p:strVal val="#ppt_h"/>
                                          </p:val>
                                        </p:tav>
                                      </p:tavLst>
                                    </p:anim>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anim calcmode="lin" valueType="num">
                                      <p:cBhvr>
                                        <p:cTn id="28" dur="500" fill="hold"/>
                                        <p:tgtEl>
                                          <p:spTgt spid="18"/>
                                        </p:tgtEl>
                                        <p:attrNameLst>
                                          <p:attrName>ppt_w</p:attrName>
                                        </p:attrNameLst>
                                      </p:cBhvr>
                                      <p:tavLst>
                                        <p:tav tm="0">
                                          <p:val>
                                            <p:fltVal val="0"/>
                                          </p:val>
                                        </p:tav>
                                        <p:tav tm="100000">
                                          <p:val>
                                            <p:strVal val="#ppt_w"/>
                                          </p:val>
                                        </p:tav>
                                      </p:tavLst>
                                    </p:anim>
                                    <p:anim calcmode="lin" valueType="num">
                                      <p:cBhvr>
                                        <p:cTn id="29" dur="500" fill="hold"/>
                                        <p:tgtEl>
                                          <p:spTgt spid="18"/>
                                        </p:tgtEl>
                                        <p:attrNameLst>
                                          <p:attrName>ppt_h</p:attrName>
                                        </p:attrNameLst>
                                      </p:cBhvr>
                                      <p:tavLst>
                                        <p:tav tm="0">
                                          <p:val>
                                            <p:fltVal val="0"/>
                                          </p:val>
                                        </p:tav>
                                        <p:tav tm="100000">
                                          <p:val>
                                            <p:strVal val="#ppt_h"/>
                                          </p:val>
                                        </p:tav>
                                      </p:tavLst>
                                    </p:anim>
                                    <p:animEffect transition="in" filter="fade">
                                      <p:cBhvr>
                                        <p:cTn id="3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4" y="0"/>
            <a:ext cx="7643834" cy="908720"/>
          </a:xfrm>
        </p:spPr>
        <p:style>
          <a:lnRef idx="0">
            <a:schemeClr val="dk1"/>
          </a:lnRef>
          <a:fillRef idx="3">
            <a:schemeClr val="dk1"/>
          </a:fillRef>
          <a:effectRef idx="3">
            <a:schemeClr val="dk1"/>
          </a:effectRef>
          <a:fontRef idx="minor">
            <a:schemeClr val="lt1"/>
          </a:fontRef>
        </p:style>
        <p:txBody>
          <a:bodyPr/>
          <a:lstStyle/>
          <a:p>
            <a:r>
              <a:rPr lang="fa-IR" sz="2800" b="1" dirty="0" smtClean="0"/>
              <a:t>سطح نظام اسلامی</a:t>
            </a:r>
            <a:endParaRPr lang="en-US" sz="2800" dirty="0"/>
          </a:p>
        </p:txBody>
      </p:sp>
      <p:grpSp>
        <p:nvGrpSpPr>
          <p:cNvPr id="7" name="Group 6"/>
          <p:cNvGrpSpPr/>
          <p:nvPr/>
        </p:nvGrpSpPr>
        <p:grpSpPr>
          <a:xfrm>
            <a:off x="1907704" y="5013176"/>
            <a:ext cx="7200800" cy="1800200"/>
            <a:chOff x="1907704" y="5013176"/>
            <a:chExt cx="7200800" cy="1800200"/>
          </a:xfrm>
        </p:grpSpPr>
        <p:sp>
          <p:nvSpPr>
            <p:cNvPr id="3" name="Rounded Rectangle 2"/>
            <p:cNvSpPr/>
            <p:nvPr/>
          </p:nvSpPr>
          <p:spPr>
            <a:xfrm>
              <a:off x="7164288" y="5013376"/>
              <a:ext cx="1944216" cy="1800000"/>
            </a:xfrm>
            <a:prstGeom prst="roundRect">
              <a:avLst/>
            </a:prstGeom>
          </p:spPr>
          <p:style>
            <a:lnRef idx="0">
              <a:schemeClr val="accent1"/>
            </a:lnRef>
            <a:fillRef idx="3">
              <a:schemeClr val="accent1"/>
            </a:fillRef>
            <a:effectRef idx="3">
              <a:schemeClr val="accent1"/>
            </a:effectRef>
            <a:fontRef idx="minor">
              <a:schemeClr val="lt1"/>
            </a:fontRef>
          </p:style>
          <p:txBody>
            <a:bodyPr lIns="36000" tIns="36000" rIns="36000" bIns="36000" rtlCol="1" anchor="ctr"/>
            <a:lstStyle/>
            <a:p>
              <a:pPr algn="ctr" rtl="1">
                <a:lnSpc>
                  <a:spcPct val="150000"/>
                </a:lnSpc>
              </a:pPr>
              <a:r>
                <a:rPr lang="fa-IR" dirty="0" smtClean="0">
                  <a:cs typeface="B Titr" panose="00000700000000000000" pitchFamily="2" charset="-78"/>
                </a:rPr>
                <a:t>بی تفاوت و غیرسیاسی</a:t>
              </a:r>
              <a:endParaRPr lang="fa-IR" dirty="0">
                <a:cs typeface="B Titr" panose="00000700000000000000" pitchFamily="2" charset="-78"/>
              </a:endParaRPr>
            </a:p>
          </p:txBody>
        </p:sp>
        <p:sp>
          <p:nvSpPr>
            <p:cNvPr id="8" name="Rounded Rectangle 7"/>
            <p:cNvSpPr/>
            <p:nvPr/>
          </p:nvSpPr>
          <p:spPr>
            <a:xfrm>
              <a:off x="1907704" y="5013176"/>
              <a:ext cx="5184576" cy="1800200"/>
            </a:xfrm>
            <a:prstGeom prst="roundRect">
              <a:avLst/>
            </a:prstGeom>
          </p:spPr>
          <p:style>
            <a:lnRef idx="1">
              <a:schemeClr val="accent1"/>
            </a:lnRef>
            <a:fillRef idx="2">
              <a:schemeClr val="accent1"/>
            </a:fillRef>
            <a:effectRef idx="1">
              <a:schemeClr val="accent1"/>
            </a:effectRef>
            <a:fontRef idx="minor">
              <a:schemeClr val="dk1"/>
            </a:fontRef>
          </p:style>
          <p:txBody>
            <a:bodyPr lIns="36000" tIns="36000" rIns="36000" bIns="36000" rtlCol="1" anchor="ctr"/>
            <a:lstStyle/>
            <a:p>
              <a:pPr algn="ctr" rtl="1"/>
              <a:r>
                <a:rPr lang="fa-IR" sz="1400" b="1" dirty="0">
                  <a:cs typeface="B Nazanin" panose="00000400000000000000" pitchFamily="2" charset="-78"/>
                </a:rPr>
                <a:t>1. پرهیز از ورود به عرصه سیاسی  2. بی تفاوتی نسبت به انقلاب اسلامی و سرنوشت کشور  3.کم تعداد ولی مورد طمع غیرخودی­ها و فرصت برای خودی­ها</a:t>
              </a:r>
            </a:p>
          </p:txBody>
        </p:sp>
      </p:grpSp>
      <p:grpSp>
        <p:nvGrpSpPr>
          <p:cNvPr id="12" name="Group 11"/>
          <p:cNvGrpSpPr/>
          <p:nvPr/>
        </p:nvGrpSpPr>
        <p:grpSpPr>
          <a:xfrm>
            <a:off x="1892358" y="3138011"/>
            <a:ext cx="7200800" cy="1800200"/>
            <a:chOff x="1907704" y="5013176"/>
            <a:chExt cx="7200800" cy="1800200"/>
          </a:xfrm>
        </p:grpSpPr>
        <p:sp>
          <p:nvSpPr>
            <p:cNvPr id="13" name="Rounded Rectangle 12"/>
            <p:cNvSpPr/>
            <p:nvPr/>
          </p:nvSpPr>
          <p:spPr>
            <a:xfrm>
              <a:off x="7164288" y="5013376"/>
              <a:ext cx="1944216" cy="1800000"/>
            </a:xfrm>
            <a:prstGeom prst="roundRect">
              <a:avLst/>
            </a:prstGeom>
          </p:spPr>
          <p:style>
            <a:lnRef idx="0">
              <a:schemeClr val="accent3"/>
            </a:lnRef>
            <a:fillRef idx="3">
              <a:schemeClr val="accent3"/>
            </a:fillRef>
            <a:effectRef idx="3">
              <a:schemeClr val="accent3"/>
            </a:effectRef>
            <a:fontRef idx="minor">
              <a:schemeClr val="lt1"/>
            </a:fontRef>
          </p:style>
          <p:txBody>
            <a:bodyPr lIns="36000" tIns="36000" rIns="36000" bIns="36000" rtlCol="1" anchor="ctr"/>
            <a:lstStyle/>
            <a:p>
              <a:pPr algn="ctr"/>
              <a:r>
                <a:rPr lang="fa-IR" dirty="0" smtClean="0">
                  <a:cs typeface="B Titr" panose="00000700000000000000" pitchFamily="2" charset="-78"/>
                </a:rPr>
                <a:t>خودی</a:t>
              </a:r>
              <a:endParaRPr lang="fa-IR" dirty="0">
                <a:cs typeface="B Titr" panose="00000700000000000000" pitchFamily="2" charset="-78"/>
              </a:endParaRPr>
            </a:p>
          </p:txBody>
        </p:sp>
        <p:sp>
          <p:nvSpPr>
            <p:cNvPr id="14" name="Rounded Rectangle 13"/>
            <p:cNvSpPr/>
            <p:nvPr/>
          </p:nvSpPr>
          <p:spPr>
            <a:xfrm>
              <a:off x="1907704" y="5013176"/>
              <a:ext cx="5184576" cy="1800200"/>
            </a:xfrm>
            <a:prstGeom prst="roundRect">
              <a:avLst/>
            </a:prstGeom>
          </p:spPr>
          <p:style>
            <a:lnRef idx="1">
              <a:schemeClr val="accent3"/>
            </a:lnRef>
            <a:fillRef idx="2">
              <a:schemeClr val="accent3"/>
            </a:fillRef>
            <a:effectRef idx="1">
              <a:schemeClr val="accent3"/>
            </a:effectRef>
            <a:fontRef idx="minor">
              <a:schemeClr val="dk1"/>
            </a:fontRef>
          </p:style>
          <p:txBody>
            <a:bodyPr lIns="36000" tIns="36000" rIns="36000" bIns="36000" rtlCol="1" anchor="ctr"/>
            <a:lstStyle/>
            <a:p>
              <a:pPr algn="ctr"/>
              <a:r>
                <a:rPr lang="fa-IR" sz="1400" b="1" dirty="0">
                  <a:cs typeface="B Nazanin" panose="00000400000000000000" pitchFamily="2" charset="-78"/>
                </a:rPr>
                <a:t>1. دلبستگی به انقلاب، كشور و نظام جمهورى اسلامى  2. معتقد به اسلام، حاكميت آن و آرمانهای برخواسته از انقلاب اسلامی و راه امام و ولایت فقیه بعنوان میراث بزرگ ایشان  3. اعتقاد به آزادی و استقلال ايران عزیز، عزت اين ملت و پيشرفت علمى اين کشور 4. زبان گویای مردم و فداکار در مسیر آرمانها و مصالح این مرز و بوم 5. مخالف سرسخت دشمنان اين ملت </a:t>
              </a:r>
            </a:p>
            <a:p>
              <a:pPr algn="ctr"/>
              <a:endParaRPr lang="fa-IR" sz="1400" b="1" dirty="0">
                <a:cs typeface="B Nazanin" panose="00000400000000000000" pitchFamily="2" charset="-78"/>
              </a:endParaRPr>
            </a:p>
          </p:txBody>
        </p:sp>
      </p:grpSp>
      <p:grpSp>
        <p:nvGrpSpPr>
          <p:cNvPr id="15" name="Group 14"/>
          <p:cNvGrpSpPr/>
          <p:nvPr/>
        </p:nvGrpSpPr>
        <p:grpSpPr>
          <a:xfrm>
            <a:off x="1892358" y="1268760"/>
            <a:ext cx="7200800" cy="1800200"/>
            <a:chOff x="1907704" y="5013176"/>
            <a:chExt cx="7200800" cy="1800200"/>
          </a:xfrm>
        </p:grpSpPr>
        <p:sp>
          <p:nvSpPr>
            <p:cNvPr id="16" name="Rounded Rectangle 15"/>
            <p:cNvSpPr/>
            <p:nvPr/>
          </p:nvSpPr>
          <p:spPr>
            <a:xfrm>
              <a:off x="7164288" y="5013376"/>
              <a:ext cx="1944216" cy="1800000"/>
            </a:xfrm>
            <a:prstGeom prst="roundRect">
              <a:avLst/>
            </a:prstGeom>
          </p:spPr>
          <p:style>
            <a:lnRef idx="0">
              <a:schemeClr val="accent2"/>
            </a:lnRef>
            <a:fillRef idx="3">
              <a:schemeClr val="accent2"/>
            </a:fillRef>
            <a:effectRef idx="3">
              <a:schemeClr val="accent2"/>
            </a:effectRef>
            <a:fontRef idx="minor">
              <a:schemeClr val="lt1"/>
            </a:fontRef>
          </p:style>
          <p:txBody>
            <a:bodyPr lIns="36000" tIns="36000" rIns="36000" bIns="36000" rtlCol="1" anchor="ctr"/>
            <a:lstStyle/>
            <a:p>
              <a:pPr algn="ctr"/>
              <a:r>
                <a:rPr lang="fa-IR" dirty="0" smtClean="0">
                  <a:cs typeface="B Titr" panose="00000700000000000000" pitchFamily="2" charset="-78"/>
                </a:rPr>
                <a:t>غیرخودی</a:t>
              </a:r>
              <a:endParaRPr lang="fa-IR" dirty="0">
                <a:cs typeface="B Titr" panose="00000700000000000000" pitchFamily="2" charset="-78"/>
              </a:endParaRPr>
            </a:p>
          </p:txBody>
        </p:sp>
        <p:sp>
          <p:nvSpPr>
            <p:cNvPr id="17" name="Rounded Rectangle 16"/>
            <p:cNvSpPr/>
            <p:nvPr/>
          </p:nvSpPr>
          <p:spPr>
            <a:xfrm>
              <a:off x="1907704" y="5013176"/>
              <a:ext cx="5184576" cy="1800200"/>
            </a:xfrm>
            <a:prstGeom prst="roundRect">
              <a:avLst/>
            </a:prstGeom>
          </p:spPr>
          <p:style>
            <a:lnRef idx="1">
              <a:schemeClr val="accent2"/>
            </a:lnRef>
            <a:fillRef idx="2">
              <a:schemeClr val="accent2"/>
            </a:fillRef>
            <a:effectRef idx="1">
              <a:schemeClr val="accent2"/>
            </a:effectRef>
            <a:fontRef idx="minor">
              <a:schemeClr val="dk1"/>
            </a:fontRef>
          </p:style>
          <p:txBody>
            <a:bodyPr lIns="36000" tIns="36000" rIns="36000" bIns="36000" rtlCol="1" anchor="ctr"/>
            <a:lstStyle/>
            <a:p>
              <a:pPr algn="ctr" rtl="1"/>
              <a:r>
                <a:rPr lang="fa-IR" sz="1400" b="1" dirty="0">
                  <a:cs typeface="B Nazanin" panose="00000400000000000000" pitchFamily="2" charset="-78"/>
                </a:rPr>
                <a:t>1. غريبه های مشتاق سلطه امريكا  2. وحدت شكن و پیاده کننده خواست دشمنان و بلندگوى افكار و اهداف آنان  3. صفآرايى در مقابل نظام اسلامى دارند.  4. غیرقابل اعتماد بوده ولی برخوردار از همه حقوق شهروندی و امنیت کامل در سایه نظام اسلامی تا زمان عدم پیوستگی علنی به دشمن و انجام اقدامات غیر مسالمت آمیز هستند.</a:t>
              </a:r>
            </a:p>
          </p:txBody>
        </p:sp>
      </p:grpSp>
      <p:sp>
        <p:nvSpPr>
          <p:cNvPr id="18" name="Pentagon 17"/>
          <p:cNvSpPr/>
          <p:nvPr/>
        </p:nvSpPr>
        <p:spPr>
          <a:xfrm rot="5400000">
            <a:off x="-1837561" y="3083458"/>
            <a:ext cx="5544616" cy="1915223"/>
          </a:xfrm>
          <a:prstGeom prst="homePlate">
            <a:avLst>
              <a:gd name="adj" fmla="val 14749"/>
            </a:avLst>
          </a:prstGeom>
        </p:spPr>
        <p:style>
          <a:lnRef idx="0">
            <a:schemeClr val="accent6"/>
          </a:lnRef>
          <a:fillRef idx="3">
            <a:schemeClr val="accent6"/>
          </a:fillRef>
          <a:effectRef idx="3">
            <a:schemeClr val="accent6"/>
          </a:effectRef>
          <a:fontRef idx="minor">
            <a:schemeClr val="lt1"/>
          </a:fontRef>
        </p:style>
        <p:txBody>
          <a:bodyPr vert="vert270" lIns="36000" tIns="36000" rIns="36000" bIns="36000" rtlCol="1" anchor="ctr"/>
          <a:lstStyle/>
          <a:p>
            <a:pPr algn="ctr" rtl="1"/>
            <a:r>
              <a:rPr lang="fa-IR" sz="1600" b="1" dirty="0">
                <a:cs typeface="B Nazanin" panose="00000400000000000000" pitchFamily="2" charset="-78"/>
              </a:rPr>
              <a:t>1. هوشیاری در عدم دشمن انگاری </a:t>
            </a:r>
            <a:r>
              <a:rPr lang="fa-IR" sz="1600" b="1" dirty="0" smtClean="0">
                <a:cs typeface="B Nazanin" panose="00000400000000000000" pitchFamily="2" charset="-78"/>
              </a:rPr>
              <a:t>خودی ها </a:t>
            </a:r>
            <a:r>
              <a:rPr lang="fa-IR" sz="1600" b="1" dirty="0">
                <a:cs typeface="B Nazanin" panose="00000400000000000000" pitchFamily="2" charset="-78"/>
              </a:rPr>
              <a:t>برابر هم و دوری از رفتار خصمانه با یکدیگر بعلت غفلت، نادانی و یا کینه توزی نسبت به هم 2. رقابت هوشمندانه </a:t>
            </a:r>
            <a:r>
              <a:rPr lang="fa-IR" sz="1600" b="1" dirty="0" smtClean="0">
                <a:cs typeface="B Nazanin" panose="00000400000000000000" pitchFamily="2" charset="-78"/>
              </a:rPr>
              <a:t>خودی ها </a:t>
            </a:r>
            <a:r>
              <a:rPr lang="fa-IR" sz="1600" b="1" dirty="0">
                <a:cs typeface="B Nazanin" panose="00000400000000000000" pitchFamily="2" charset="-78"/>
              </a:rPr>
              <a:t>در اداره کشور و وحدت برابر تهدیدات خارجی و حصول به منافع ملی 3. مرزبندی شفاف </a:t>
            </a:r>
            <a:r>
              <a:rPr lang="fa-IR" sz="1600" b="1" dirty="0" smtClean="0">
                <a:cs typeface="B Nazanin" panose="00000400000000000000" pitchFamily="2" charset="-78"/>
              </a:rPr>
              <a:t>خودی ها </a:t>
            </a:r>
            <a:r>
              <a:rPr lang="fa-IR" sz="1600" b="1" dirty="0">
                <a:cs typeface="B Nazanin" panose="00000400000000000000" pitchFamily="2" charset="-78"/>
              </a:rPr>
              <a:t>با روشنگری و بصیرت بخشی نسبت به غیر خودی¬ها و "تقابل منطقی" با آنها در صورت قانون شکنی و وابستگی و پیوستگی آنها به بیگانگان 4.  "مواجهه مدبرانه" و تلاش برای جذب بی تفاوت¬ها توسط خودی ها</a:t>
            </a:r>
          </a:p>
        </p:txBody>
      </p:sp>
    </p:spTree>
    <p:extLst>
      <p:ext uri="{BB962C8B-B14F-4D97-AF65-F5344CB8AC3E}">
        <p14:creationId xmlns:p14="http://schemas.microsoft.com/office/powerpoint/2010/main" val="98553440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500" fill="hold"/>
                                        <p:tgtEl>
                                          <p:spTgt spid="12"/>
                                        </p:tgtEl>
                                        <p:attrNameLst>
                                          <p:attrName>ppt_w</p:attrName>
                                        </p:attrNameLst>
                                      </p:cBhvr>
                                      <p:tavLst>
                                        <p:tav tm="0">
                                          <p:val>
                                            <p:fltVal val="0"/>
                                          </p:val>
                                        </p:tav>
                                        <p:tav tm="100000">
                                          <p:val>
                                            <p:strVal val="#ppt_w"/>
                                          </p:val>
                                        </p:tav>
                                      </p:tavLst>
                                    </p:anim>
                                    <p:anim calcmode="lin" valueType="num">
                                      <p:cBhvr>
                                        <p:cTn id="22" dur="500" fill="hold"/>
                                        <p:tgtEl>
                                          <p:spTgt spid="12"/>
                                        </p:tgtEl>
                                        <p:attrNameLst>
                                          <p:attrName>ppt_h</p:attrName>
                                        </p:attrNameLst>
                                      </p:cBhvr>
                                      <p:tavLst>
                                        <p:tav tm="0">
                                          <p:val>
                                            <p:fltVal val="0"/>
                                          </p:val>
                                        </p:tav>
                                        <p:tav tm="100000">
                                          <p:val>
                                            <p:strVal val="#ppt_h"/>
                                          </p:val>
                                        </p:tav>
                                      </p:tavLst>
                                    </p:anim>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anim calcmode="lin" valueType="num">
                                      <p:cBhvr>
                                        <p:cTn id="28" dur="500" fill="hold"/>
                                        <p:tgtEl>
                                          <p:spTgt spid="18"/>
                                        </p:tgtEl>
                                        <p:attrNameLst>
                                          <p:attrName>ppt_w</p:attrName>
                                        </p:attrNameLst>
                                      </p:cBhvr>
                                      <p:tavLst>
                                        <p:tav tm="0">
                                          <p:val>
                                            <p:fltVal val="0"/>
                                          </p:val>
                                        </p:tav>
                                        <p:tav tm="100000">
                                          <p:val>
                                            <p:strVal val="#ppt_w"/>
                                          </p:val>
                                        </p:tav>
                                      </p:tavLst>
                                    </p:anim>
                                    <p:anim calcmode="lin" valueType="num">
                                      <p:cBhvr>
                                        <p:cTn id="29" dur="500" fill="hold"/>
                                        <p:tgtEl>
                                          <p:spTgt spid="18"/>
                                        </p:tgtEl>
                                        <p:attrNameLst>
                                          <p:attrName>ppt_h</p:attrName>
                                        </p:attrNameLst>
                                      </p:cBhvr>
                                      <p:tavLst>
                                        <p:tav tm="0">
                                          <p:val>
                                            <p:fltVal val="0"/>
                                          </p:val>
                                        </p:tav>
                                        <p:tav tm="100000">
                                          <p:val>
                                            <p:strVal val="#ppt_h"/>
                                          </p:val>
                                        </p:tav>
                                      </p:tavLst>
                                    </p:anim>
                                    <p:animEffect transition="in" filter="fade">
                                      <p:cBhvr>
                                        <p:cTn id="3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TC104033921[[fn=Damask]]</Template>
  <TotalTime>10814</TotalTime>
  <Words>3303</Words>
  <Application>Microsoft Office PowerPoint</Application>
  <PresentationFormat>On-screen Show (4:3)</PresentationFormat>
  <Paragraphs>88</Paragraphs>
  <Slides>15</Slides>
  <Notes>1</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PowerPoint Presentation</vt:lpstr>
      <vt:lpstr>قال علی(علیه السلام) وَلاَ يَحْمِلُ هذَا الْعَلَمَ إِلاَّ أَهْلُ الْبَصَرِ والصَّبْرِ وَالْعِلْمِ بِمَواضِعِ الحَقِ   خطبه 173 </vt:lpstr>
      <vt:lpstr>نظام سیاسی مطلوب  درمشارکت، همکاری، تعامل و تقابل با فعالان وبازیگران ملی و بین المللی از منظر ولایت</vt:lpstr>
      <vt:lpstr>سطوح پنجگانه بصیرت</vt:lpstr>
      <vt:lpstr>مولفه های موفقیت صاحبان بصیرت</vt:lpstr>
      <vt:lpstr>سطوح پنج گانه تحلیلی از منظر ولایت</vt:lpstr>
      <vt:lpstr>سطح نظام بین الملل</vt:lpstr>
      <vt:lpstr>سطح جهان اسلام</vt:lpstr>
      <vt:lpstr>سطح نظام اسلامی</vt:lpstr>
      <vt:lpstr>سطح نظام ولایی</vt:lpstr>
      <vt:lpstr>نظام رفتاری ملازمین ولایت</vt:lpstr>
      <vt:lpstr>قواعد و بایسته­های کلی و ضروری 1 </vt:lpstr>
      <vt:lpstr>قواعد و بایسته­های کلی و ضروری 2 </vt:lpstr>
      <vt:lpstr>قواعد و بایسته­های کلی و ضروری 3 </vt:lpstr>
      <vt:lpstr>صلوات</vt:lpstr>
    </vt:vector>
  </TitlesOfParts>
  <Company>Grizli777</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ghasemi-re</dc:creator>
  <cp:lastModifiedBy>سید ناصر نعمتی</cp:lastModifiedBy>
  <cp:revision>1126</cp:revision>
  <cp:lastPrinted>2014-06-14T02:15:11Z</cp:lastPrinted>
  <dcterms:created xsi:type="dcterms:W3CDTF">2012-09-02T14:28:19Z</dcterms:created>
  <dcterms:modified xsi:type="dcterms:W3CDTF">2014-09-18T09:31:00Z</dcterms:modified>
</cp:coreProperties>
</file>